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257" r:id="rId4"/>
    <p:sldId id="258" r:id="rId5"/>
    <p:sldId id="272" r:id="rId6"/>
    <p:sldId id="269" r:id="rId7"/>
    <p:sldId id="322" r:id="rId8"/>
    <p:sldId id="328" r:id="rId9"/>
    <p:sldId id="327" r:id="rId10"/>
    <p:sldId id="270" r:id="rId11"/>
    <p:sldId id="271" r:id="rId12"/>
    <p:sldId id="323" r:id="rId13"/>
    <p:sldId id="301" r:id="rId14"/>
    <p:sldId id="304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24" r:id="rId24"/>
    <p:sldId id="30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96" r:id="rId34"/>
    <p:sldId id="329" r:id="rId35"/>
    <p:sldId id="297" r:id="rId36"/>
    <p:sldId id="298" r:id="rId37"/>
    <p:sldId id="299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EA32188-9505-4F00-881D-8E61C8BA4FB2}">
          <p14:sldIdLst>
            <p14:sldId id="256"/>
            <p14:sldId id="326"/>
            <p14:sldId id="257"/>
            <p14:sldId id="258"/>
            <p14:sldId id="272"/>
            <p14:sldId id="269"/>
            <p14:sldId id="322"/>
            <p14:sldId id="328"/>
            <p14:sldId id="327"/>
            <p14:sldId id="270"/>
            <p14:sldId id="271"/>
            <p14:sldId id="323"/>
          </p14:sldIdLst>
        </p14:section>
        <p14:section name="Standardabschnitt" id="{EECE31CB-7C8E-4E51-BA52-2B2EB2E4544B}">
          <p14:sldIdLst>
            <p14:sldId id="301"/>
            <p14:sldId id="304"/>
          </p14:sldIdLst>
        </p14:section>
        <p14:section name="Abschnitt ohne Titel" id="{C7FA9276-AC77-4CBC-9DFD-1ED846F1C976}">
          <p14:sldIdLst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24"/>
            <p14:sldId id="302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296"/>
            <p14:sldId id="329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Notenbildung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519572231121542"/>
          <c:y val="0.10329244673983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Notenbildung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802-4450-8337-07129A585A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802-4450-8337-07129A585AD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Praktische Arbeiten &amp; Klassenarbeiten</c:v>
                </c:pt>
                <c:pt idx="1">
                  <c:v>Mündliche Leistung &amp; Arbeitseinstellung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02-4450-8337-07129A585AD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de-D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E6D4D-76AA-4DB9-9678-CA115FE489A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E7321F1-7E61-4926-926E-3518842DEF2E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Über </a:t>
          </a:r>
          <a:r>
            <a:rPr lang="de-DE" b="1" dirty="0">
              <a:latin typeface="Arial" panose="020B0604020202020204" pitchFamily="34" charset="0"/>
              <a:cs typeface="Arial" panose="020B0604020202020204" pitchFamily="34" charset="0"/>
            </a:rPr>
            <a:t>200 Millionen Menschen</a:t>
          </a: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 haben Französisch als Mutter- oder Zweitsprache.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E1823-9408-4E09-A5E4-4EFE50B3F2D7}" type="parTrans" cxnId="{B529C308-22EB-4462-B75B-E1DE8EB530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9CD2CD-BB7B-4080-A43B-EB9D6C6EB623}" type="sibTrans" cxnId="{B529C308-22EB-4462-B75B-E1DE8EB530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49D61-25D1-48C6-9D41-E9BDE9F51FCA}">
      <dgm:prSet/>
      <dgm:spPr/>
      <dgm:t>
        <a:bodyPr/>
        <a:lstStyle/>
        <a:p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In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32 Staaten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ist Französisch Amts- oder Verkehrssprache.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68B539-50A8-4422-B02F-3AA59325B661}" type="parTrans" cxnId="{48ED513C-1B00-41C0-9352-FF5FDA159A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C9E77F-55DC-40CF-8A77-2444DB715FF5}" type="sibTrans" cxnId="{48ED513C-1B00-41C0-9352-FF5FDA159A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4DE1F6-301A-4638-9E0D-313580F45688}">
      <dgm:prSet/>
      <dgm:spPr/>
      <dgm:t>
        <a:bodyPr/>
        <a:lstStyle/>
        <a:p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In vielen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internationalen Organisationen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(UNO, EU, NATO, Europarat) ist Französisch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Arbeitssprache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14E90F-A2A0-4AAC-86FF-64FE4DE948E3}" type="parTrans" cxnId="{A77AC188-A1BF-4D40-A3A4-18E4D7DC3A6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420304-4961-435B-86F3-DD50F628B845}" type="sibTrans" cxnId="{A77AC188-A1BF-4D40-A3A4-18E4D7DC3A6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B71088-A1DB-4ECD-8A96-0B06D0633AED}">
      <dgm:prSet/>
      <dgm:spPr/>
      <dgm:t>
        <a:bodyPr/>
        <a:lstStyle/>
        <a:p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2.200 französische Unternehmen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sind in Deutschland,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2.500 deutsche Unternehmen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sind in Frankreich vertreten.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0F4BB-56AD-4B7C-9597-8A959BC50E92}" type="parTrans" cxnId="{21E0EE43-11ED-441B-BB12-EBB5ECF72C9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70F892-DAFF-42B6-9FFF-84B1398F5326}" type="sibTrans" cxnId="{21E0EE43-11ED-441B-BB12-EBB5ECF72C9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C776A7-2689-456F-BDD2-24925B9218FB}">
      <dgm:prSet/>
      <dgm:spPr/>
      <dgm:t>
        <a:bodyPr/>
        <a:lstStyle/>
        <a:p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400.000 Deutsche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finden Arbeit durch die deutsch-französischen Beziehungen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72B14A-74C2-4D04-9E7C-927243D1FA29}" type="parTrans" cxnId="{B34A8FE4-5C24-4E26-8CF4-B90DED79F1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4F9E81-1F55-4E2E-B5C0-5B42BFFB8EE4}" type="sibTrans" cxnId="{B34A8FE4-5C24-4E26-8CF4-B90DED79F1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30AFA1-A239-43A6-9C97-2A141EF0A634}" type="pres">
      <dgm:prSet presAssocID="{350E6D4D-76AA-4DB9-9678-CA115FE489A0}" presName="vert0" presStyleCnt="0">
        <dgm:presLayoutVars>
          <dgm:dir/>
          <dgm:animOne val="branch"/>
          <dgm:animLvl val="lvl"/>
        </dgm:presLayoutVars>
      </dgm:prSet>
      <dgm:spPr/>
    </dgm:pt>
    <dgm:pt modelId="{9D50FC69-8C1C-401A-958D-C68CBD9F05B3}" type="pres">
      <dgm:prSet presAssocID="{CE7321F1-7E61-4926-926E-3518842DEF2E}" presName="thickLine" presStyleLbl="alignNode1" presStyleIdx="0" presStyleCnt="5"/>
      <dgm:spPr/>
    </dgm:pt>
    <dgm:pt modelId="{E5A3C9E7-F688-4FCC-A9AB-53EE174B9318}" type="pres">
      <dgm:prSet presAssocID="{CE7321F1-7E61-4926-926E-3518842DEF2E}" presName="horz1" presStyleCnt="0"/>
      <dgm:spPr/>
    </dgm:pt>
    <dgm:pt modelId="{DDC8BBF2-C954-4511-B020-99C6FEC36BFE}" type="pres">
      <dgm:prSet presAssocID="{CE7321F1-7E61-4926-926E-3518842DEF2E}" presName="tx1" presStyleLbl="revTx" presStyleIdx="0" presStyleCnt="5"/>
      <dgm:spPr/>
    </dgm:pt>
    <dgm:pt modelId="{88FBDF5C-7E63-471C-8C91-116C1CC9C75C}" type="pres">
      <dgm:prSet presAssocID="{CE7321F1-7E61-4926-926E-3518842DEF2E}" presName="vert1" presStyleCnt="0"/>
      <dgm:spPr/>
    </dgm:pt>
    <dgm:pt modelId="{536A27C2-232A-4972-921B-C36E044C8DA8}" type="pres">
      <dgm:prSet presAssocID="{04449D61-25D1-48C6-9D41-E9BDE9F51FCA}" presName="thickLine" presStyleLbl="alignNode1" presStyleIdx="1" presStyleCnt="5"/>
      <dgm:spPr/>
    </dgm:pt>
    <dgm:pt modelId="{BB53D1F4-2665-4619-ABB9-61DACAC4AB1B}" type="pres">
      <dgm:prSet presAssocID="{04449D61-25D1-48C6-9D41-E9BDE9F51FCA}" presName="horz1" presStyleCnt="0"/>
      <dgm:spPr/>
    </dgm:pt>
    <dgm:pt modelId="{EF16597A-9864-4ADA-9884-B7FC9F9C3A2B}" type="pres">
      <dgm:prSet presAssocID="{04449D61-25D1-48C6-9D41-E9BDE9F51FCA}" presName="tx1" presStyleLbl="revTx" presStyleIdx="1" presStyleCnt="5"/>
      <dgm:spPr/>
    </dgm:pt>
    <dgm:pt modelId="{CEAF48B5-3EF1-4B96-B57A-A0D351EB35D0}" type="pres">
      <dgm:prSet presAssocID="{04449D61-25D1-48C6-9D41-E9BDE9F51FCA}" presName="vert1" presStyleCnt="0"/>
      <dgm:spPr/>
    </dgm:pt>
    <dgm:pt modelId="{5782FF1A-2CB2-4B0E-A5D9-07345B299516}" type="pres">
      <dgm:prSet presAssocID="{054DE1F6-301A-4638-9E0D-313580F45688}" presName="thickLine" presStyleLbl="alignNode1" presStyleIdx="2" presStyleCnt="5"/>
      <dgm:spPr/>
    </dgm:pt>
    <dgm:pt modelId="{5E0D928D-F1C4-4999-8BAB-69696E146B01}" type="pres">
      <dgm:prSet presAssocID="{054DE1F6-301A-4638-9E0D-313580F45688}" presName="horz1" presStyleCnt="0"/>
      <dgm:spPr/>
    </dgm:pt>
    <dgm:pt modelId="{2635E2C0-F7FA-4977-B697-4498132A5FD7}" type="pres">
      <dgm:prSet presAssocID="{054DE1F6-301A-4638-9E0D-313580F45688}" presName="tx1" presStyleLbl="revTx" presStyleIdx="2" presStyleCnt="5"/>
      <dgm:spPr/>
    </dgm:pt>
    <dgm:pt modelId="{82995897-6FDF-4A93-9C58-2A9B1571478C}" type="pres">
      <dgm:prSet presAssocID="{054DE1F6-301A-4638-9E0D-313580F45688}" presName="vert1" presStyleCnt="0"/>
      <dgm:spPr/>
    </dgm:pt>
    <dgm:pt modelId="{D02E0376-C854-4D1D-BAB9-9402C2B4EECB}" type="pres">
      <dgm:prSet presAssocID="{99B71088-A1DB-4ECD-8A96-0B06D0633AED}" presName="thickLine" presStyleLbl="alignNode1" presStyleIdx="3" presStyleCnt="5"/>
      <dgm:spPr/>
    </dgm:pt>
    <dgm:pt modelId="{2878AF89-0627-4642-974C-CC0D00D99BD5}" type="pres">
      <dgm:prSet presAssocID="{99B71088-A1DB-4ECD-8A96-0B06D0633AED}" presName="horz1" presStyleCnt="0"/>
      <dgm:spPr/>
    </dgm:pt>
    <dgm:pt modelId="{6BCFB6E7-82BD-4BD7-835C-56F0AE557AD5}" type="pres">
      <dgm:prSet presAssocID="{99B71088-A1DB-4ECD-8A96-0B06D0633AED}" presName="tx1" presStyleLbl="revTx" presStyleIdx="3" presStyleCnt="5"/>
      <dgm:spPr/>
    </dgm:pt>
    <dgm:pt modelId="{605931EA-8FEC-47C7-A7DF-CDC099817A71}" type="pres">
      <dgm:prSet presAssocID="{99B71088-A1DB-4ECD-8A96-0B06D0633AED}" presName="vert1" presStyleCnt="0"/>
      <dgm:spPr/>
    </dgm:pt>
    <dgm:pt modelId="{B8714E80-5632-4B21-A11C-EE0762A2B0F3}" type="pres">
      <dgm:prSet presAssocID="{2CC776A7-2689-456F-BDD2-24925B9218FB}" presName="thickLine" presStyleLbl="alignNode1" presStyleIdx="4" presStyleCnt="5"/>
      <dgm:spPr/>
    </dgm:pt>
    <dgm:pt modelId="{9D99999A-510C-4AD4-859C-99233325BB42}" type="pres">
      <dgm:prSet presAssocID="{2CC776A7-2689-456F-BDD2-24925B9218FB}" presName="horz1" presStyleCnt="0"/>
      <dgm:spPr/>
    </dgm:pt>
    <dgm:pt modelId="{7E84BCE6-E4A1-49D1-BAC5-1BAB399C82B8}" type="pres">
      <dgm:prSet presAssocID="{2CC776A7-2689-456F-BDD2-24925B9218FB}" presName="tx1" presStyleLbl="revTx" presStyleIdx="4" presStyleCnt="5"/>
      <dgm:spPr/>
    </dgm:pt>
    <dgm:pt modelId="{CE422F67-5F1B-4328-9C92-C5233A76BC54}" type="pres">
      <dgm:prSet presAssocID="{2CC776A7-2689-456F-BDD2-24925B9218FB}" presName="vert1" presStyleCnt="0"/>
      <dgm:spPr/>
    </dgm:pt>
  </dgm:ptLst>
  <dgm:cxnLst>
    <dgm:cxn modelId="{B529C308-22EB-4462-B75B-E1DE8EB5305B}" srcId="{350E6D4D-76AA-4DB9-9678-CA115FE489A0}" destId="{CE7321F1-7E61-4926-926E-3518842DEF2E}" srcOrd="0" destOrd="0" parTransId="{DAEE1823-9408-4E09-A5E4-4EFE50B3F2D7}" sibTransId="{E09CD2CD-BB7B-4080-A43B-EB9D6C6EB623}"/>
    <dgm:cxn modelId="{ACA97D17-FF41-4A02-9196-E51A3649A7E0}" type="presOf" srcId="{054DE1F6-301A-4638-9E0D-313580F45688}" destId="{2635E2C0-F7FA-4977-B697-4498132A5FD7}" srcOrd="0" destOrd="0" presId="urn:microsoft.com/office/officeart/2008/layout/LinedList"/>
    <dgm:cxn modelId="{C995402E-3A8A-4E9C-BBF3-1C3BC58B6763}" type="presOf" srcId="{350E6D4D-76AA-4DB9-9678-CA115FE489A0}" destId="{7330AFA1-A239-43A6-9C97-2A141EF0A634}" srcOrd="0" destOrd="0" presId="urn:microsoft.com/office/officeart/2008/layout/LinedList"/>
    <dgm:cxn modelId="{DF2E6639-FC22-40FA-B423-FBF49C2236E3}" type="presOf" srcId="{2CC776A7-2689-456F-BDD2-24925B9218FB}" destId="{7E84BCE6-E4A1-49D1-BAC5-1BAB399C82B8}" srcOrd="0" destOrd="0" presId="urn:microsoft.com/office/officeart/2008/layout/LinedList"/>
    <dgm:cxn modelId="{48ED513C-1B00-41C0-9352-FF5FDA159A7D}" srcId="{350E6D4D-76AA-4DB9-9678-CA115FE489A0}" destId="{04449D61-25D1-48C6-9D41-E9BDE9F51FCA}" srcOrd="1" destOrd="0" parTransId="{3768B539-50A8-4422-B02F-3AA59325B661}" sibTransId="{56C9E77F-55DC-40CF-8A77-2444DB715FF5}"/>
    <dgm:cxn modelId="{21E0EE43-11ED-441B-BB12-EBB5ECF72C9C}" srcId="{350E6D4D-76AA-4DB9-9678-CA115FE489A0}" destId="{99B71088-A1DB-4ECD-8A96-0B06D0633AED}" srcOrd="3" destOrd="0" parTransId="{8660F4BB-56AD-4B7C-9597-8A959BC50E92}" sibTransId="{3970F892-DAFF-42B6-9FFF-84B1398F5326}"/>
    <dgm:cxn modelId="{A77AC188-A1BF-4D40-A3A4-18E4D7DC3A6F}" srcId="{350E6D4D-76AA-4DB9-9678-CA115FE489A0}" destId="{054DE1F6-301A-4638-9E0D-313580F45688}" srcOrd="2" destOrd="0" parTransId="{F914E90F-A2A0-4AAC-86FF-64FE4DE948E3}" sibTransId="{44420304-4961-435B-86F3-DD50F628B845}"/>
    <dgm:cxn modelId="{AF703A94-D8B9-4FFE-BBE9-38F4D7B8C2B3}" type="presOf" srcId="{99B71088-A1DB-4ECD-8A96-0B06D0633AED}" destId="{6BCFB6E7-82BD-4BD7-835C-56F0AE557AD5}" srcOrd="0" destOrd="0" presId="urn:microsoft.com/office/officeart/2008/layout/LinedList"/>
    <dgm:cxn modelId="{F0674DB6-CC03-4B56-8EA6-2078D33D3BAA}" type="presOf" srcId="{04449D61-25D1-48C6-9D41-E9BDE9F51FCA}" destId="{EF16597A-9864-4ADA-9884-B7FC9F9C3A2B}" srcOrd="0" destOrd="0" presId="urn:microsoft.com/office/officeart/2008/layout/LinedList"/>
    <dgm:cxn modelId="{B34A8FE4-5C24-4E26-8CF4-B90DED79F1D1}" srcId="{350E6D4D-76AA-4DB9-9678-CA115FE489A0}" destId="{2CC776A7-2689-456F-BDD2-24925B9218FB}" srcOrd="4" destOrd="0" parTransId="{B772B14A-74C2-4D04-9E7C-927243D1FA29}" sibTransId="{224F9E81-1F55-4E2E-B5C0-5B42BFFB8EE4}"/>
    <dgm:cxn modelId="{27686FE7-11AA-4EC2-A827-198BF8955F9A}" type="presOf" srcId="{CE7321F1-7E61-4926-926E-3518842DEF2E}" destId="{DDC8BBF2-C954-4511-B020-99C6FEC36BFE}" srcOrd="0" destOrd="0" presId="urn:microsoft.com/office/officeart/2008/layout/LinedList"/>
    <dgm:cxn modelId="{0A244E48-092D-4C41-ABBD-9DA34ABE96F9}" type="presParOf" srcId="{7330AFA1-A239-43A6-9C97-2A141EF0A634}" destId="{9D50FC69-8C1C-401A-958D-C68CBD9F05B3}" srcOrd="0" destOrd="0" presId="urn:microsoft.com/office/officeart/2008/layout/LinedList"/>
    <dgm:cxn modelId="{4A886521-8D38-4214-9968-DCE27C87BE68}" type="presParOf" srcId="{7330AFA1-A239-43A6-9C97-2A141EF0A634}" destId="{E5A3C9E7-F688-4FCC-A9AB-53EE174B9318}" srcOrd="1" destOrd="0" presId="urn:microsoft.com/office/officeart/2008/layout/LinedList"/>
    <dgm:cxn modelId="{88A231D7-BFE3-474F-A341-F5F453285C27}" type="presParOf" srcId="{E5A3C9E7-F688-4FCC-A9AB-53EE174B9318}" destId="{DDC8BBF2-C954-4511-B020-99C6FEC36BFE}" srcOrd="0" destOrd="0" presId="urn:microsoft.com/office/officeart/2008/layout/LinedList"/>
    <dgm:cxn modelId="{63E2C404-90E8-4B1D-A13D-42A26530CE26}" type="presParOf" srcId="{E5A3C9E7-F688-4FCC-A9AB-53EE174B9318}" destId="{88FBDF5C-7E63-471C-8C91-116C1CC9C75C}" srcOrd="1" destOrd="0" presId="urn:microsoft.com/office/officeart/2008/layout/LinedList"/>
    <dgm:cxn modelId="{25F69E0B-145B-455C-8F10-81DDC550403B}" type="presParOf" srcId="{7330AFA1-A239-43A6-9C97-2A141EF0A634}" destId="{536A27C2-232A-4972-921B-C36E044C8DA8}" srcOrd="2" destOrd="0" presId="urn:microsoft.com/office/officeart/2008/layout/LinedList"/>
    <dgm:cxn modelId="{3D133EFC-8635-4111-A0EF-B51DC2119D96}" type="presParOf" srcId="{7330AFA1-A239-43A6-9C97-2A141EF0A634}" destId="{BB53D1F4-2665-4619-ABB9-61DACAC4AB1B}" srcOrd="3" destOrd="0" presId="urn:microsoft.com/office/officeart/2008/layout/LinedList"/>
    <dgm:cxn modelId="{3D6EC181-F5FC-44E1-95D0-376BD0CA5EF8}" type="presParOf" srcId="{BB53D1F4-2665-4619-ABB9-61DACAC4AB1B}" destId="{EF16597A-9864-4ADA-9884-B7FC9F9C3A2B}" srcOrd="0" destOrd="0" presId="urn:microsoft.com/office/officeart/2008/layout/LinedList"/>
    <dgm:cxn modelId="{44B67CA6-D04F-46BE-9BBE-3DB998C3C090}" type="presParOf" srcId="{BB53D1F4-2665-4619-ABB9-61DACAC4AB1B}" destId="{CEAF48B5-3EF1-4B96-B57A-A0D351EB35D0}" srcOrd="1" destOrd="0" presId="urn:microsoft.com/office/officeart/2008/layout/LinedList"/>
    <dgm:cxn modelId="{F3D36510-C0B7-4B34-9D21-97735CDD5555}" type="presParOf" srcId="{7330AFA1-A239-43A6-9C97-2A141EF0A634}" destId="{5782FF1A-2CB2-4B0E-A5D9-07345B299516}" srcOrd="4" destOrd="0" presId="urn:microsoft.com/office/officeart/2008/layout/LinedList"/>
    <dgm:cxn modelId="{0DE0AE4C-2340-4808-98F2-641ED7A6B379}" type="presParOf" srcId="{7330AFA1-A239-43A6-9C97-2A141EF0A634}" destId="{5E0D928D-F1C4-4999-8BAB-69696E146B01}" srcOrd="5" destOrd="0" presId="urn:microsoft.com/office/officeart/2008/layout/LinedList"/>
    <dgm:cxn modelId="{A7F11453-4E06-4CAD-A09F-8F13ECCB941B}" type="presParOf" srcId="{5E0D928D-F1C4-4999-8BAB-69696E146B01}" destId="{2635E2C0-F7FA-4977-B697-4498132A5FD7}" srcOrd="0" destOrd="0" presId="urn:microsoft.com/office/officeart/2008/layout/LinedList"/>
    <dgm:cxn modelId="{772E5BC5-F70D-4DCA-A0C8-77931E05654B}" type="presParOf" srcId="{5E0D928D-F1C4-4999-8BAB-69696E146B01}" destId="{82995897-6FDF-4A93-9C58-2A9B1571478C}" srcOrd="1" destOrd="0" presId="urn:microsoft.com/office/officeart/2008/layout/LinedList"/>
    <dgm:cxn modelId="{EF9873DE-4C05-471F-8E58-A3DBD753080F}" type="presParOf" srcId="{7330AFA1-A239-43A6-9C97-2A141EF0A634}" destId="{D02E0376-C854-4D1D-BAB9-9402C2B4EECB}" srcOrd="6" destOrd="0" presId="urn:microsoft.com/office/officeart/2008/layout/LinedList"/>
    <dgm:cxn modelId="{A50321B0-DEBE-4295-ACB3-D4CB3733CE54}" type="presParOf" srcId="{7330AFA1-A239-43A6-9C97-2A141EF0A634}" destId="{2878AF89-0627-4642-974C-CC0D00D99BD5}" srcOrd="7" destOrd="0" presId="urn:microsoft.com/office/officeart/2008/layout/LinedList"/>
    <dgm:cxn modelId="{0B9ACB8D-0EB0-4F80-87CE-0AE1759F44E9}" type="presParOf" srcId="{2878AF89-0627-4642-974C-CC0D00D99BD5}" destId="{6BCFB6E7-82BD-4BD7-835C-56F0AE557AD5}" srcOrd="0" destOrd="0" presId="urn:microsoft.com/office/officeart/2008/layout/LinedList"/>
    <dgm:cxn modelId="{F888B80C-1EF8-4B26-9BF5-7950E998CBBB}" type="presParOf" srcId="{2878AF89-0627-4642-974C-CC0D00D99BD5}" destId="{605931EA-8FEC-47C7-A7DF-CDC099817A71}" srcOrd="1" destOrd="0" presId="urn:microsoft.com/office/officeart/2008/layout/LinedList"/>
    <dgm:cxn modelId="{03675114-D2D5-4B72-A6EB-29078681DD21}" type="presParOf" srcId="{7330AFA1-A239-43A6-9C97-2A141EF0A634}" destId="{B8714E80-5632-4B21-A11C-EE0762A2B0F3}" srcOrd="8" destOrd="0" presId="urn:microsoft.com/office/officeart/2008/layout/LinedList"/>
    <dgm:cxn modelId="{9E260602-219A-47B4-B7C9-FF508E33770B}" type="presParOf" srcId="{7330AFA1-A239-43A6-9C97-2A141EF0A634}" destId="{9D99999A-510C-4AD4-859C-99233325BB42}" srcOrd="9" destOrd="0" presId="urn:microsoft.com/office/officeart/2008/layout/LinedList"/>
    <dgm:cxn modelId="{DFA01A0C-646D-43CB-B1AA-A8419B6B2AD5}" type="presParOf" srcId="{9D99999A-510C-4AD4-859C-99233325BB42}" destId="{7E84BCE6-E4A1-49D1-BAC5-1BAB399C82B8}" srcOrd="0" destOrd="0" presId="urn:microsoft.com/office/officeart/2008/layout/LinedList"/>
    <dgm:cxn modelId="{FA27C22E-D088-4FAA-9DBD-F967447CD496}" type="presParOf" srcId="{9D99999A-510C-4AD4-859C-99233325BB42}" destId="{CE422F67-5F1B-4328-9C92-C5233A76BC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D9413-E363-4255-8508-C2C13E7EBF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66831D8-0707-4AD2-9B05-C749B7230EE9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Zum Erreichen des </a:t>
          </a:r>
          <a:r>
            <a:rPr lang="de-DE" b="1" dirty="0">
              <a:latin typeface="Arial" panose="020B0604020202020204" pitchFamily="34" charset="0"/>
              <a:cs typeface="Arial" panose="020B0604020202020204" pitchFamily="34" charset="0"/>
            </a:rPr>
            <a:t>Abiturs</a:t>
          </a: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  ist die zweite Fremdsprache durch Französisch an der Realschule bereits abgedeckt.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301EA-DB02-437C-9E9A-9A503489A010}" type="parTrans" cxnId="{636E9EED-F10D-4101-AEFC-82089880B645}">
      <dgm:prSet/>
      <dgm:spPr/>
      <dgm:t>
        <a:bodyPr/>
        <a:lstStyle/>
        <a:p>
          <a:endParaRPr lang="en-US"/>
        </a:p>
      </dgm:t>
    </dgm:pt>
    <dgm:pt modelId="{839E3E9C-FC8A-4527-9EE4-E8FC0650284D}" type="sibTrans" cxnId="{636E9EED-F10D-4101-AEFC-82089880B645}">
      <dgm:prSet/>
      <dgm:spPr/>
      <dgm:t>
        <a:bodyPr/>
        <a:lstStyle/>
        <a:p>
          <a:endParaRPr lang="en-US"/>
        </a:p>
      </dgm:t>
    </dgm:pt>
    <dgm:pt modelId="{49371D3D-3804-422F-8738-E813634B64D3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Französisch ist </a:t>
          </a:r>
          <a:r>
            <a:rPr lang="de-DE" b="1" dirty="0">
              <a:latin typeface="Arial" panose="020B0604020202020204" pitchFamily="34" charset="0"/>
              <a:cs typeface="Arial" panose="020B0604020202020204" pitchFamily="34" charset="0"/>
            </a:rPr>
            <a:t>Brückensprache</a:t>
          </a: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 zu anderen romanischen Sprachen (Italienisch, Spanisch, Portugiesisch).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4A1DB5-F4D0-41C2-85A3-BB67E08EFEBE}" type="parTrans" cxnId="{54F413F0-8845-4A5B-8648-D58484CAC29A}">
      <dgm:prSet/>
      <dgm:spPr/>
      <dgm:t>
        <a:bodyPr/>
        <a:lstStyle/>
        <a:p>
          <a:endParaRPr lang="en-US"/>
        </a:p>
      </dgm:t>
    </dgm:pt>
    <dgm:pt modelId="{EF9C9059-7D08-4BC2-AD3E-0DD6FBD364EE}" type="sibTrans" cxnId="{54F413F0-8845-4A5B-8648-D58484CAC29A}">
      <dgm:prSet/>
      <dgm:spPr/>
      <dgm:t>
        <a:bodyPr/>
        <a:lstStyle/>
        <a:p>
          <a:endParaRPr lang="en-US"/>
        </a:p>
      </dgm:t>
    </dgm:pt>
    <dgm:pt modelId="{CE3831C6-268E-498D-98AD-8C6E09D1D813}" type="pres">
      <dgm:prSet presAssocID="{64FD9413-E363-4255-8508-C2C13E7EBF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8CD234-B936-4AB6-B37B-8AF31859EE30}" type="pres">
      <dgm:prSet presAssocID="{366831D8-0707-4AD2-9B05-C749B7230EE9}" presName="hierRoot1" presStyleCnt="0"/>
      <dgm:spPr/>
    </dgm:pt>
    <dgm:pt modelId="{EDAB9610-25FC-49E1-9E36-F90DB2DF8EF4}" type="pres">
      <dgm:prSet presAssocID="{366831D8-0707-4AD2-9B05-C749B7230EE9}" presName="composite" presStyleCnt="0"/>
      <dgm:spPr/>
    </dgm:pt>
    <dgm:pt modelId="{2D840A24-37F0-4FC0-9FDB-EB5D9D3A8836}" type="pres">
      <dgm:prSet presAssocID="{366831D8-0707-4AD2-9B05-C749B7230EE9}" presName="background" presStyleLbl="node0" presStyleIdx="0" presStyleCnt="2"/>
      <dgm:spPr/>
    </dgm:pt>
    <dgm:pt modelId="{FCA3F381-1997-4F5D-9EBF-1696B43ACDF6}" type="pres">
      <dgm:prSet presAssocID="{366831D8-0707-4AD2-9B05-C749B7230EE9}" presName="text" presStyleLbl="fgAcc0" presStyleIdx="0" presStyleCnt="2">
        <dgm:presLayoutVars>
          <dgm:chPref val="3"/>
        </dgm:presLayoutVars>
      </dgm:prSet>
      <dgm:spPr/>
    </dgm:pt>
    <dgm:pt modelId="{2E3BF0BB-314C-4552-9ABA-2EE71DCAD328}" type="pres">
      <dgm:prSet presAssocID="{366831D8-0707-4AD2-9B05-C749B7230EE9}" presName="hierChild2" presStyleCnt="0"/>
      <dgm:spPr/>
    </dgm:pt>
    <dgm:pt modelId="{C170CD8D-E03C-4FA9-A960-8954C561EEFA}" type="pres">
      <dgm:prSet presAssocID="{49371D3D-3804-422F-8738-E813634B64D3}" presName="hierRoot1" presStyleCnt="0"/>
      <dgm:spPr/>
    </dgm:pt>
    <dgm:pt modelId="{E07E92F2-EE7B-4205-A919-5664569AAC9C}" type="pres">
      <dgm:prSet presAssocID="{49371D3D-3804-422F-8738-E813634B64D3}" presName="composite" presStyleCnt="0"/>
      <dgm:spPr/>
    </dgm:pt>
    <dgm:pt modelId="{13394141-6003-490A-9693-C46AC1B0CA38}" type="pres">
      <dgm:prSet presAssocID="{49371D3D-3804-422F-8738-E813634B64D3}" presName="background" presStyleLbl="node0" presStyleIdx="1" presStyleCnt="2"/>
      <dgm:spPr/>
    </dgm:pt>
    <dgm:pt modelId="{E27E5A5E-0774-4153-9434-4BA55BDFA43E}" type="pres">
      <dgm:prSet presAssocID="{49371D3D-3804-422F-8738-E813634B64D3}" presName="text" presStyleLbl="fgAcc0" presStyleIdx="1" presStyleCnt="2">
        <dgm:presLayoutVars>
          <dgm:chPref val="3"/>
        </dgm:presLayoutVars>
      </dgm:prSet>
      <dgm:spPr/>
    </dgm:pt>
    <dgm:pt modelId="{3DE806F9-0632-4A0D-9A2D-3EEA6E502514}" type="pres">
      <dgm:prSet presAssocID="{49371D3D-3804-422F-8738-E813634B64D3}" presName="hierChild2" presStyleCnt="0"/>
      <dgm:spPr/>
    </dgm:pt>
  </dgm:ptLst>
  <dgm:cxnLst>
    <dgm:cxn modelId="{ED0FDD06-6C15-4E0C-8500-727762071D03}" type="presOf" srcId="{366831D8-0707-4AD2-9B05-C749B7230EE9}" destId="{FCA3F381-1997-4F5D-9EBF-1696B43ACDF6}" srcOrd="0" destOrd="0" presId="urn:microsoft.com/office/officeart/2005/8/layout/hierarchy1"/>
    <dgm:cxn modelId="{D9954F60-7B2D-481C-A4BC-2467DE33B3FD}" type="presOf" srcId="{49371D3D-3804-422F-8738-E813634B64D3}" destId="{E27E5A5E-0774-4153-9434-4BA55BDFA43E}" srcOrd="0" destOrd="0" presId="urn:microsoft.com/office/officeart/2005/8/layout/hierarchy1"/>
    <dgm:cxn modelId="{E16EB4BA-E455-4C42-B29C-0BDD3BBC80AF}" type="presOf" srcId="{64FD9413-E363-4255-8508-C2C13E7EBFA8}" destId="{CE3831C6-268E-498D-98AD-8C6E09D1D813}" srcOrd="0" destOrd="0" presId="urn:microsoft.com/office/officeart/2005/8/layout/hierarchy1"/>
    <dgm:cxn modelId="{636E9EED-F10D-4101-AEFC-82089880B645}" srcId="{64FD9413-E363-4255-8508-C2C13E7EBFA8}" destId="{366831D8-0707-4AD2-9B05-C749B7230EE9}" srcOrd="0" destOrd="0" parTransId="{556301EA-DB02-437C-9E9A-9A503489A010}" sibTransId="{839E3E9C-FC8A-4527-9EE4-E8FC0650284D}"/>
    <dgm:cxn modelId="{54F413F0-8845-4A5B-8648-D58484CAC29A}" srcId="{64FD9413-E363-4255-8508-C2C13E7EBFA8}" destId="{49371D3D-3804-422F-8738-E813634B64D3}" srcOrd="1" destOrd="0" parTransId="{A84A1DB5-F4D0-41C2-85A3-BB67E08EFEBE}" sibTransId="{EF9C9059-7D08-4BC2-AD3E-0DD6FBD364EE}"/>
    <dgm:cxn modelId="{AF347B9B-97E3-4D90-A5F1-954EC70E9751}" type="presParOf" srcId="{CE3831C6-268E-498D-98AD-8C6E09D1D813}" destId="{C58CD234-B936-4AB6-B37B-8AF31859EE30}" srcOrd="0" destOrd="0" presId="urn:microsoft.com/office/officeart/2005/8/layout/hierarchy1"/>
    <dgm:cxn modelId="{B9D7C4FF-1FDA-406C-A8CB-C7E2B524A746}" type="presParOf" srcId="{C58CD234-B936-4AB6-B37B-8AF31859EE30}" destId="{EDAB9610-25FC-49E1-9E36-F90DB2DF8EF4}" srcOrd="0" destOrd="0" presId="urn:microsoft.com/office/officeart/2005/8/layout/hierarchy1"/>
    <dgm:cxn modelId="{EA692700-918B-4822-BFA4-7A57A38BBCD3}" type="presParOf" srcId="{EDAB9610-25FC-49E1-9E36-F90DB2DF8EF4}" destId="{2D840A24-37F0-4FC0-9FDB-EB5D9D3A8836}" srcOrd="0" destOrd="0" presId="urn:microsoft.com/office/officeart/2005/8/layout/hierarchy1"/>
    <dgm:cxn modelId="{E7223F98-CA4D-4CE4-9009-0803856E5756}" type="presParOf" srcId="{EDAB9610-25FC-49E1-9E36-F90DB2DF8EF4}" destId="{FCA3F381-1997-4F5D-9EBF-1696B43ACDF6}" srcOrd="1" destOrd="0" presId="urn:microsoft.com/office/officeart/2005/8/layout/hierarchy1"/>
    <dgm:cxn modelId="{E0851E6D-A79A-4832-9A6B-AE5CB696EC44}" type="presParOf" srcId="{C58CD234-B936-4AB6-B37B-8AF31859EE30}" destId="{2E3BF0BB-314C-4552-9ABA-2EE71DCAD328}" srcOrd="1" destOrd="0" presId="urn:microsoft.com/office/officeart/2005/8/layout/hierarchy1"/>
    <dgm:cxn modelId="{2E25752E-8721-4A1C-9A94-F5487F968753}" type="presParOf" srcId="{CE3831C6-268E-498D-98AD-8C6E09D1D813}" destId="{C170CD8D-E03C-4FA9-A960-8954C561EEFA}" srcOrd="1" destOrd="0" presId="urn:microsoft.com/office/officeart/2005/8/layout/hierarchy1"/>
    <dgm:cxn modelId="{577B1CF7-3F69-4CBA-992B-C65BC077C77F}" type="presParOf" srcId="{C170CD8D-E03C-4FA9-A960-8954C561EEFA}" destId="{E07E92F2-EE7B-4205-A919-5664569AAC9C}" srcOrd="0" destOrd="0" presId="urn:microsoft.com/office/officeart/2005/8/layout/hierarchy1"/>
    <dgm:cxn modelId="{DF2A1050-C5F1-46EE-B122-179D34F8A43F}" type="presParOf" srcId="{E07E92F2-EE7B-4205-A919-5664569AAC9C}" destId="{13394141-6003-490A-9693-C46AC1B0CA38}" srcOrd="0" destOrd="0" presId="urn:microsoft.com/office/officeart/2005/8/layout/hierarchy1"/>
    <dgm:cxn modelId="{ABDBAFF6-A54F-4B9A-A57E-2195BD4FC4DC}" type="presParOf" srcId="{E07E92F2-EE7B-4205-A919-5664569AAC9C}" destId="{E27E5A5E-0774-4153-9434-4BA55BDFA43E}" srcOrd="1" destOrd="0" presId="urn:microsoft.com/office/officeart/2005/8/layout/hierarchy1"/>
    <dgm:cxn modelId="{CC66A542-3E29-4C59-A145-D2D7BD7663FC}" type="presParOf" srcId="{C170CD8D-E03C-4FA9-A960-8954C561EEFA}" destId="{3DE806F9-0632-4A0D-9A2D-3EEA6E5025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D33E14-9813-4025-84CB-E753282B9C3E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2F91BDD-2B99-407C-A33A-C3395E84D73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Wochenstunden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E5555-242B-450E-9FC8-A3BE6198946E}" type="parTrans" cxnId="{3A92A5FB-B2FB-41E6-848B-1364CB9B4A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E84A58-FA64-47B8-BF18-791198629C3D}" type="sibTrans" cxnId="{3A92A5FB-B2FB-41E6-848B-1364CB9B4A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EA0E4-DB82-4FE5-8285-00F2341CF04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1-2 Klassenarbeiten</a:t>
          </a:r>
        </a:p>
      </dgm:t>
    </dgm:pt>
    <dgm:pt modelId="{D23E7F5A-8A34-4CBB-A0E2-0D97D17133CA}" type="parTrans" cxnId="{EB25E4B6-4126-4882-BC18-DE570059ED2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AD2937-574F-4B5B-B04A-1AD1E05C119C}" type="sibTrans" cxnId="{EB25E4B6-4126-4882-BC18-DE570059ED2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99E61-B3B6-494A-900A-AA0F10C9863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Vokabeltests</a:t>
          </a:r>
        </a:p>
      </dgm:t>
    </dgm:pt>
    <dgm:pt modelId="{BCECDA19-AD56-4A8A-B56A-AC68EBA7214C}" type="parTrans" cxnId="{7003531B-3503-41A0-B306-C79EA0D166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9B8934-BF36-4295-A7EA-99DD4B477246}" type="sibTrans" cxnId="{7003531B-3503-41A0-B306-C79EA0D166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BD022B-F57B-42CD-8480-EB7DFD11992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</a:p>
      </dgm:t>
    </dgm:pt>
    <dgm:pt modelId="{451FF7E9-9885-4CA0-B682-1B798A06D7E5}" type="parTrans" cxnId="{70EB5EF2-5C33-4C00-8495-7174BC28CDE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81CB5-6CF1-4BEB-A9AE-93227E3AD800}" type="sibTrans" cxnId="{70EB5EF2-5C33-4C00-8495-7174BC28CDE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0CC703-EBED-4FFF-AD40-5DD988A0EABB}" type="pres">
      <dgm:prSet presAssocID="{86D33E14-9813-4025-84CB-E753282B9C3E}" presName="linear" presStyleCnt="0">
        <dgm:presLayoutVars>
          <dgm:animLvl val="lvl"/>
          <dgm:resizeHandles val="exact"/>
        </dgm:presLayoutVars>
      </dgm:prSet>
      <dgm:spPr/>
    </dgm:pt>
    <dgm:pt modelId="{319B2F3E-4125-443A-BACE-E42AA9E2ABD5}" type="pres">
      <dgm:prSet presAssocID="{C2F91BDD-2B99-407C-A33A-C3395E84D73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18F5BCD-EF8A-4EC0-9D78-EC92E7F41BF0}" type="pres">
      <dgm:prSet presAssocID="{EBE84A58-FA64-47B8-BF18-791198629C3D}" presName="spacer" presStyleCnt="0"/>
      <dgm:spPr/>
    </dgm:pt>
    <dgm:pt modelId="{8B58C9BA-0A7A-413C-956A-CCA297F2371E}" type="pres">
      <dgm:prSet presAssocID="{071EA0E4-DB82-4FE5-8285-00F2341CF0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D20D6FF-F046-401C-BB44-2F020FD0879B}" type="pres">
      <dgm:prSet presAssocID="{90AD2937-574F-4B5B-B04A-1AD1E05C119C}" presName="spacer" presStyleCnt="0"/>
      <dgm:spPr/>
    </dgm:pt>
    <dgm:pt modelId="{DB08CA3E-8E65-40FA-8152-244DC767DB66}" type="pres">
      <dgm:prSet presAssocID="{A7099E61-B3B6-494A-900A-AA0F10C986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EED329-A098-4B15-BC7D-B53E2AD15DD9}" type="pres">
      <dgm:prSet presAssocID="{FF9B8934-BF36-4295-A7EA-99DD4B477246}" presName="spacer" presStyleCnt="0"/>
      <dgm:spPr/>
    </dgm:pt>
    <dgm:pt modelId="{74006536-994B-4E59-BA63-58F9CC0DCE0E}" type="pres">
      <dgm:prSet presAssocID="{58BD022B-F57B-42CD-8480-EB7DFD1199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03531B-3503-41A0-B306-C79EA0D16623}" srcId="{86D33E14-9813-4025-84CB-E753282B9C3E}" destId="{A7099E61-B3B6-494A-900A-AA0F10C9863A}" srcOrd="2" destOrd="0" parTransId="{BCECDA19-AD56-4A8A-B56A-AC68EBA7214C}" sibTransId="{FF9B8934-BF36-4295-A7EA-99DD4B477246}"/>
    <dgm:cxn modelId="{B50E0321-76C1-4D11-BC9A-0F2E03107563}" type="presOf" srcId="{C2F91BDD-2B99-407C-A33A-C3395E84D73E}" destId="{319B2F3E-4125-443A-BACE-E42AA9E2ABD5}" srcOrd="0" destOrd="0" presId="urn:microsoft.com/office/officeart/2005/8/layout/vList2"/>
    <dgm:cxn modelId="{B7B6AC29-371C-457B-9C6E-F889538B12C7}" type="presOf" srcId="{86D33E14-9813-4025-84CB-E753282B9C3E}" destId="{5F0CC703-EBED-4FFF-AD40-5DD988A0EABB}" srcOrd="0" destOrd="0" presId="urn:microsoft.com/office/officeart/2005/8/layout/vList2"/>
    <dgm:cxn modelId="{C7BA7D7D-1F05-4547-A34B-A20EA13A2244}" type="presOf" srcId="{071EA0E4-DB82-4FE5-8285-00F2341CF04D}" destId="{8B58C9BA-0A7A-413C-956A-CCA297F2371E}" srcOrd="0" destOrd="0" presId="urn:microsoft.com/office/officeart/2005/8/layout/vList2"/>
    <dgm:cxn modelId="{BB8922A7-22C8-43F7-998B-A395FC94711B}" type="presOf" srcId="{A7099E61-B3B6-494A-900A-AA0F10C9863A}" destId="{DB08CA3E-8E65-40FA-8152-244DC767DB66}" srcOrd="0" destOrd="0" presId="urn:microsoft.com/office/officeart/2005/8/layout/vList2"/>
    <dgm:cxn modelId="{EB25E4B6-4126-4882-BC18-DE570059ED2D}" srcId="{86D33E14-9813-4025-84CB-E753282B9C3E}" destId="{071EA0E4-DB82-4FE5-8285-00F2341CF04D}" srcOrd="1" destOrd="0" parTransId="{D23E7F5A-8A34-4CBB-A0E2-0D97D17133CA}" sibTransId="{90AD2937-574F-4B5B-B04A-1AD1E05C119C}"/>
    <dgm:cxn modelId="{70D57BCD-8628-4508-9476-65A91F73AF66}" type="presOf" srcId="{58BD022B-F57B-42CD-8480-EB7DFD119929}" destId="{74006536-994B-4E59-BA63-58F9CC0DCE0E}" srcOrd="0" destOrd="0" presId="urn:microsoft.com/office/officeart/2005/8/layout/vList2"/>
    <dgm:cxn modelId="{70EB5EF2-5C33-4C00-8495-7174BC28CDE8}" srcId="{86D33E14-9813-4025-84CB-E753282B9C3E}" destId="{58BD022B-F57B-42CD-8480-EB7DFD119929}" srcOrd="3" destOrd="0" parTransId="{451FF7E9-9885-4CA0-B682-1B798A06D7E5}" sibTransId="{47681CB5-6CF1-4BEB-A9AE-93227E3AD800}"/>
    <dgm:cxn modelId="{3A92A5FB-B2FB-41E6-848B-1364CB9B4AB8}" srcId="{86D33E14-9813-4025-84CB-E753282B9C3E}" destId="{C2F91BDD-2B99-407C-A33A-C3395E84D73E}" srcOrd="0" destOrd="0" parTransId="{D9AE5555-242B-450E-9FC8-A3BE6198946E}" sibTransId="{EBE84A58-FA64-47B8-BF18-791198629C3D}"/>
    <dgm:cxn modelId="{0F66D864-74A7-4332-853D-6325F4F227F9}" type="presParOf" srcId="{5F0CC703-EBED-4FFF-AD40-5DD988A0EABB}" destId="{319B2F3E-4125-443A-BACE-E42AA9E2ABD5}" srcOrd="0" destOrd="0" presId="urn:microsoft.com/office/officeart/2005/8/layout/vList2"/>
    <dgm:cxn modelId="{15126A58-021C-4DF0-9145-E57E0F2E6675}" type="presParOf" srcId="{5F0CC703-EBED-4FFF-AD40-5DD988A0EABB}" destId="{F18F5BCD-EF8A-4EC0-9D78-EC92E7F41BF0}" srcOrd="1" destOrd="0" presId="urn:microsoft.com/office/officeart/2005/8/layout/vList2"/>
    <dgm:cxn modelId="{9A43D91D-AF98-42A9-8766-4ECA7C5B567A}" type="presParOf" srcId="{5F0CC703-EBED-4FFF-AD40-5DD988A0EABB}" destId="{8B58C9BA-0A7A-413C-956A-CCA297F2371E}" srcOrd="2" destOrd="0" presId="urn:microsoft.com/office/officeart/2005/8/layout/vList2"/>
    <dgm:cxn modelId="{481BA26E-D557-4393-BD93-081BC005E084}" type="presParOf" srcId="{5F0CC703-EBED-4FFF-AD40-5DD988A0EABB}" destId="{1D20D6FF-F046-401C-BB44-2F020FD0879B}" srcOrd="3" destOrd="0" presId="urn:microsoft.com/office/officeart/2005/8/layout/vList2"/>
    <dgm:cxn modelId="{54A08564-2230-405D-9CFD-39E3EED2A02A}" type="presParOf" srcId="{5F0CC703-EBED-4FFF-AD40-5DD988A0EABB}" destId="{DB08CA3E-8E65-40FA-8152-244DC767DB66}" srcOrd="4" destOrd="0" presId="urn:microsoft.com/office/officeart/2005/8/layout/vList2"/>
    <dgm:cxn modelId="{53A82F89-F775-4D44-8A1C-B533CF7A137A}" type="presParOf" srcId="{5F0CC703-EBED-4FFF-AD40-5DD988A0EABB}" destId="{BFEED329-A098-4B15-BC7D-B53E2AD15DD9}" srcOrd="5" destOrd="0" presId="urn:microsoft.com/office/officeart/2005/8/layout/vList2"/>
    <dgm:cxn modelId="{020A7379-79EC-4E3C-A86E-92173F6A0C09}" type="presParOf" srcId="{5F0CC703-EBED-4FFF-AD40-5DD988A0EABB}" destId="{74006536-994B-4E59-BA63-58F9CC0DCE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75C1DF-5CDF-444F-B3E7-DC047E8ED7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CD3E6-6E67-4A08-80ED-AD100D5E77D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 Wochenstunden (2+1)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05EDD1-B9FE-4973-A033-D703E10D4734}" type="parTrans" cxnId="{6F1C5F31-3477-410A-A6BC-F943403325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451AE7-D9F0-4BDF-8C2B-F498B629C613}" type="sibTrans" cxnId="{6F1C5F31-3477-410A-A6BC-F943403325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6BBB3D-BA7E-42FD-943E-5DB23DB7D6D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Klassenarbeiten</a:t>
          </a:r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2050E-7F3C-485E-8830-005972A4591D}" type="parTrans" cxnId="{8EB4757C-16B7-49FC-80DA-B48B669834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2C0BB-2A2A-4E49-8CCD-19BEDBD56534}" type="sibTrans" cxnId="{8EB4757C-16B7-49FC-80DA-B48B669834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F7C16D-0915-4E69-944F-6D50F9DCD22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Regelmäßige Vokabeltests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2EB99-4A63-4F13-BA07-101C8E450EA9}" type="parTrans" cxnId="{47CDDE63-29F3-4AC7-BBF3-A91CCBBE6BC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2BB42D-5670-4B48-8CF6-257245CAD67B}" type="sibTrans" cxnId="{47CDDE63-29F3-4AC7-BBF3-A91CCBBE6BC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A4B127-6CB2-40FB-9DB9-53DEF1D98B6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ABDB51-5CDE-4E2F-9E60-60C03A6291C3}" type="parTrans" cxnId="{F9E785E4-B3DF-4000-8863-0AB466D03D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45D1AD-A221-42DA-8405-347EE8A61375}" type="sibTrans" cxnId="{F9E785E4-B3DF-4000-8863-0AB466D03D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80AACE-B28B-4327-B1C4-F8296E23C378}" type="pres">
      <dgm:prSet presAssocID="{4375C1DF-5CDF-444F-B3E7-DC047E8ED723}" presName="linear" presStyleCnt="0">
        <dgm:presLayoutVars>
          <dgm:animLvl val="lvl"/>
          <dgm:resizeHandles val="exact"/>
        </dgm:presLayoutVars>
      </dgm:prSet>
      <dgm:spPr/>
    </dgm:pt>
    <dgm:pt modelId="{A4791E88-1BF8-4248-ADD5-3489B68ACED5}" type="pres">
      <dgm:prSet presAssocID="{62BCD3E6-6E67-4A08-80ED-AD100D5E77D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F0DBF89-9654-44B2-B3C9-56F34E804F1F}" type="pres">
      <dgm:prSet presAssocID="{64451AE7-D9F0-4BDF-8C2B-F498B629C613}" presName="spacer" presStyleCnt="0"/>
      <dgm:spPr/>
    </dgm:pt>
    <dgm:pt modelId="{0FE8E812-F20E-4355-BE86-CAD39F0C7530}" type="pres">
      <dgm:prSet presAssocID="{F66BBB3D-BA7E-42FD-943E-5DB23DB7D6D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8D3399F-86C3-4B42-A591-6355E7B90DB8}" type="pres">
      <dgm:prSet presAssocID="{0932C0BB-2A2A-4E49-8CCD-19BEDBD56534}" presName="spacer" presStyleCnt="0"/>
      <dgm:spPr/>
    </dgm:pt>
    <dgm:pt modelId="{8643070A-39F1-4CF9-8544-6371790EE4FC}" type="pres">
      <dgm:prSet presAssocID="{89F7C16D-0915-4E69-944F-6D50F9DCD2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7BDC276-0074-41EF-ABF9-C7B20BD29DA8}" type="pres">
      <dgm:prSet presAssocID="{E12BB42D-5670-4B48-8CF6-257245CAD67B}" presName="spacer" presStyleCnt="0"/>
      <dgm:spPr/>
    </dgm:pt>
    <dgm:pt modelId="{C36F8C36-0754-4F0B-84F1-5BC6D2EC88A3}" type="pres">
      <dgm:prSet presAssocID="{8BA4B127-6CB2-40FB-9DB9-53DEF1D98B6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D00F314-8E8C-423F-BF82-F0259AFA986C}" type="presOf" srcId="{4375C1DF-5CDF-444F-B3E7-DC047E8ED723}" destId="{8D80AACE-B28B-4327-B1C4-F8296E23C378}" srcOrd="0" destOrd="0" presId="urn:microsoft.com/office/officeart/2005/8/layout/vList2"/>
    <dgm:cxn modelId="{6F1C5F31-3477-410A-A6BC-F94340332538}" srcId="{4375C1DF-5CDF-444F-B3E7-DC047E8ED723}" destId="{62BCD3E6-6E67-4A08-80ED-AD100D5E77D0}" srcOrd="0" destOrd="0" parTransId="{E505EDD1-B9FE-4973-A033-D703E10D4734}" sibTransId="{64451AE7-D9F0-4BDF-8C2B-F498B629C613}"/>
    <dgm:cxn modelId="{47CDDE63-29F3-4AC7-BBF3-A91CCBBE6BC2}" srcId="{4375C1DF-5CDF-444F-B3E7-DC047E8ED723}" destId="{89F7C16D-0915-4E69-944F-6D50F9DCD229}" srcOrd="2" destOrd="0" parTransId="{F872EB99-4A63-4F13-BA07-101C8E450EA9}" sibTransId="{E12BB42D-5670-4B48-8CF6-257245CAD67B}"/>
    <dgm:cxn modelId="{B59FB266-7D30-47E7-B0BA-C8FDD41B30D4}" type="presOf" srcId="{F66BBB3D-BA7E-42FD-943E-5DB23DB7D6DE}" destId="{0FE8E812-F20E-4355-BE86-CAD39F0C7530}" srcOrd="0" destOrd="0" presId="urn:microsoft.com/office/officeart/2005/8/layout/vList2"/>
    <dgm:cxn modelId="{E758BF7A-BA80-4924-9167-46D3BD1A8578}" type="presOf" srcId="{62BCD3E6-6E67-4A08-80ED-AD100D5E77D0}" destId="{A4791E88-1BF8-4248-ADD5-3489B68ACED5}" srcOrd="0" destOrd="0" presId="urn:microsoft.com/office/officeart/2005/8/layout/vList2"/>
    <dgm:cxn modelId="{8EB4757C-16B7-49FC-80DA-B48B66983453}" srcId="{4375C1DF-5CDF-444F-B3E7-DC047E8ED723}" destId="{F66BBB3D-BA7E-42FD-943E-5DB23DB7D6DE}" srcOrd="1" destOrd="0" parTransId="{8DE2050E-7F3C-485E-8830-005972A4591D}" sibTransId="{0932C0BB-2A2A-4E49-8CCD-19BEDBD56534}"/>
    <dgm:cxn modelId="{81CC1C8A-169B-479A-BE4D-A422B08DDC52}" type="presOf" srcId="{8BA4B127-6CB2-40FB-9DB9-53DEF1D98B6F}" destId="{C36F8C36-0754-4F0B-84F1-5BC6D2EC88A3}" srcOrd="0" destOrd="0" presId="urn:microsoft.com/office/officeart/2005/8/layout/vList2"/>
    <dgm:cxn modelId="{C7F6AFD5-EC01-4E84-BAA7-BB9182316FA8}" type="presOf" srcId="{89F7C16D-0915-4E69-944F-6D50F9DCD229}" destId="{8643070A-39F1-4CF9-8544-6371790EE4FC}" srcOrd="0" destOrd="0" presId="urn:microsoft.com/office/officeart/2005/8/layout/vList2"/>
    <dgm:cxn modelId="{F9E785E4-B3DF-4000-8863-0AB466D03D28}" srcId="{4375C1DF-5CDF-444F-B3E7-DC047E8ED723}" destId="{8BA4B127-6CB2-40FB-9DB9-53DEF1D98B6F}" srcOrd="3" destOrd="0" parTransId="{03ABDB51-5CDE-4E2F-9E60-60C03A6291C3}" sibTransId="{AF45D1AD-A221-42DA-8405-347EE8A61375}"/>
    <dgm:cxn modelId="{628FCE2F-E9FF-4B54-9F97-D8AFF8408069}" type="presParOf" srcId="{8D80AACE-B28B-4327-B1C4-F8296E23C378}" destId="{A4791E88-1BF8-4248-ADD5-3489B68ACED5}" srcOrd="0" destOrd="0" presId="urn:microsoft.com/office/officeart/2005/8/layout/vList2"/>
    <dgm:cxn modelId="{DF1222B0-64D5-4E48-BD9F-A2870827C97C}" type="presParOf" srcId="{8D80AACE-B28B-4327-B1C4-F8296E23C378}" destId="{EF0DBF89-9654-44B2-B3C9-56F34E804F1F}" srcOrd="1" destOrd="0" presId="urn:microsoft.com/office/officeart/2005/8/layout/vList2"/>
    <dgm:cxn modelId="{FB537D95-FBA1-479F-AE2E-FE82CA68AA85}" type="presParOf" srcId="{8D80AACE-B28B-4327-B1C4-F8296E23C378}" destId="{0FE8E812-F20E-4355-BE86-CAD39F0C7530}" srcOrd="2" destOrd="0" presId="urn:microsoft.com/office/officeart/2005/8/layout/vList2"/>
    <dgm:cxn modelId="{DF7766ED-DEB0-45A3-8F0D-2DC27993E940}" type="presParOf" srcId="{8D80AACE-B28B-4327-B1C4-F8296E23C378}" destId="{E8D3399F-86C3-4B42-A591-6355E7B90DB8}" srcOrd="3" destOrd="0" presId="urn:microsoft.com/office/officeart/2005/8/layout/vList2"/>
    <dgm:cxn modelId="{E77C6161-615B-4E51-8921-9A5CA52E843E}" type="presParOf" srcId="{8D80AACE-B28B-4327-B1C4-F8296E23C378}" destId="{8643070A-39F1-4CF9-8544-6371790EE4FC}" srcOrd="4" destOrd="0" presId="urn:microsoft.com/office/officeart/2005/8/layout/vList2"/>
    <dgm:cxn modelId="{96E88250-2C6B-4B43-ABB1-F19D2AF99346}" type="presParOf" srcId="{8D80AACE-B28B-4327-B1C4-F8296E23C378}" destId="{57BDC276-0074-41EF-ABF9-C7B20BD29DA8}" srcOrd="5" destOrd="0" presId="urn:microsoft.com/office/officeart/2005/8/layout/vList2"/>
    <dgm:cxn modelId="{FB234937-923A-42CD-B33C-678ACC8C4118}" type="presParOf" srcId="{8D80AACE-B28B-4327-B1C4-F8296E23C378}" destId="{C36F8C36-0754-4F0B-84F1-5BC6D2EC88A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0FC69-8C1C-401A-958D-C68CBD9F05B3}">
      <dsp:nvSpPr>
        <dsp:cNvPr id="0" name=""/>
        <dsp:cNvSpPr/>
      </dsp:nvSpPr>
      <dsp:spPr>
        <a:xfrm>
          <a:off x="0" y="459"/>
          <a:ext cx="11156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8BBF2-C954-4511-B020-99C6FEC36BFE}">
      <dsp:nvSpPr>
        <dsp:cNvPr id="0" name=""/>
        <dsp:cNvSpPr/>
      </dsp:nvSpPr>
      <dsp:spPr>
        <a:xfrm>
          <a:off x="0" y="459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latin typeface="Arial" panose="020B0604020202020204" pitchFamily="34" charset="0"/>
              <a:cs typeface="Arial" panose="020B0604020202020204" pitchFamily="34" charset="0"/>
            </a:rPr>
            <a:t>Über </a:t>
          </a:r>
          <a:r>
            <a:rPr lang="de-DE" sz="2200" b="1" kern="1200" dirty="0">
              <a:latin typeface="Arial" panose="020B0604020202020204" pitchFamily="34" charset="0"/>
              <a:cs typeface="Arial" panose="020B0604020202020204" pitchFamily="34" charset="0"/>
            </a:rPr>
            <a:t>200 Millionen Menschen</a:t>
          </a:r>
          <a:r>
            <a:rPr lang="de-DE" sz="2200" kern="1200" dirty="0">
              <a:latin typeface="Arial" panose="020B0604020202020204" pitchFamily="34" charset="0"/>
              <a:cs typeface="Arial" panose="020B0604020202020204" pitchFamily="34" charset="0"/>
            </a:rPr>
            <a:t> haben Französisch als Mutter- oder Zweitsprache.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59"/>
        <a:ext cx="11156950" cy="753243"/>
      </dsp:txXfrm>
    </dsp:sp>
    <dsp:sp modelId="{536A27C2-232A-4972-921B-C36E044C8DA8}">
      <dsp:nvSpPr>
        <dsp:cNvPr id="0" name=""/>
        <dsp:cNvSpPr/>
      </dsp:nvSpPr>
      <dsp:spPr>
        <a:xfrm>
          <a:off x="0" y="753703"/>
          <a:ext cx="11156950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6597A-9864-4ADA-9884-B7FC9F9C3A2B}">
      <dsp:nvSpPr>
        <dsp:cNvPr id="0" name=""/>
        <dsp:cNvSpPr/>
      </dsp:nvSpPr>
      <dsp:spPr>
        <a:xfrm>
          <a:off x="0" y="753703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In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32 Staaten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ist Französisch Amts- oder Verkehrssprache.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53703"/>
        <a:ext cx="11156950" cy="753243"/>
      </dsp:txXfrm>
    </dsp:sp>
    <dsp:sp modelId="{5782FF1A-2CB2-4B0E-A5D9-07345B299516}">
      <dsp:nvSpPr>
        <dsp:cNvPr id="0" name=""/>
        <dsp:cNvSpPr/>
      </dsp:nvSpPr>
      <dsp:spPr>
        <a:xfrm>
          <a:off x="0" y="1506947"/>
          <a:ext cx="1115695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5E2C0-F7FA-4977-B697-4498132A5FD7}">
      <dsp:nvSpPr>
        <dsp:cNvPr id="0" name=""/>
        <dsp:cNvSpPr/>
      </dsp:nvSpPr>
      <dsp:spPr>
        <a:xfrm>
          <a:off x="0" y="1506947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In vielen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internationalen Organisationen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(UNO, EU, NATO, Europarat) ist Französisch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Arbeitssprache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06947"/>
        <a:ext cx="11156950" cy="753243"/>
      </dsp:txXfrm>
    </dsp:sp>
    <dsp:sp modelId="{D02E0376-C854-4D1D-BAB9-9402C2B4EECB}">
      <dsp:nvSpPr>
        <dsp:cNvPr id="0" name=""/>
        <dsp:cNvSpPr/>
      </dsp:nvSpPr>
      <dsp:spPr>
        <a:xfrm>
          <a:off x="0" y="2260190"/>
          <a:ext cx="11156950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B6E7-82BD-4BD7-835C-56F0AE557AD5}">
      <dsp:nvSpPr>
        <dsp:cNvPr id="0" name=""/>
        <dsp:cNvSpPr/>
      </dsp:nvSpPr>
      <dsp:spPr>
        <a:xfrm>
          <a:off x="0" y="2260190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2.200 französische Unternehmen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sind in Deutschland,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2.500 deutsche Unternehmen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sind in Frankreich vertreten.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60190"/>
        <a:ext cx="11156950" cy="753243"/>
      </dsp:txXfrm>
    </dsp:sp>
    <dsp:sp modelId="{B8714E80-5632-4B21-A11C-EE0762A2B0F3}">
      <dsp:nvSpPr>
        <dsp:cNvPr id="0" name=""/>
        <dsp:cNvSpPr/>
      </dsp:nvSpPr>
      <dsp:spPr>
        <a:xfrm>
          <a:off x="0" y="3013434"/>
          <a:ext cx="1115695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4BCE6-E4A1-49D1-BAC5-1BAB399C82B8}">
      <dsp:nvSpPr>
        <dsp:cNvPr id="0" name=""/>
        <dsp:cNvSpPr/>
      </dsp:nvSpPr>
      <dsp:spPr>
        <a:xfrm>
          <a:off x="0" y="3013434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400.000 Deutsche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finden Arbeit durch die deutsch-französischen Beziehungen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13434"/>
        <a:ext cx="11156950" cy="753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40A24-37F0-4FC0-9FDB-EB5D9D3A8836}">
      <dsp:nvSpPr>
        <dsp:cNvPr id="0" name=""/>
        <dsp:cNvSpPr/>
      </dsp:nvSpPr>
      <dsp:spPr>
        <a:xfrm>
          <a:off x="1168132" y="550"/>
          <a:ext cx="3779749" cy="2400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3F381-1997-4F5D-9EBF-1696B43ACDF6}">
      <dsp:nvSpPr>
        <dsp:cNvPr id="0" name=""/>
        <dsp:cNvSpPr/>
      </dsp:nvSpPr>
      <dsp:spPr>
        <a:xfrm>
          <a:off x="1588104" y="399524"/>
          <a:ext cx="3779749" cy="240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Zum Erreichen des </a:t>
          </a:r>
          <a:r>
            <a:rPr lang="de-DE" sz="2600" b="1" kern="1200" dirty="0">
              <a:latin typeface="Arial" panose="020B0604020202020204" pitchFamily="34" charset="0"/>
              <a:cs typeface="Arial" panose="020B0604020202020204" pitchFamily="34" charset="0"/>
            </a:rPr>
            <a:t>Abiturs</a:t>
          </a: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  ist die zweite Fremdsprache durch Französisch an der Realschule bereits abgedeckt.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8402" y="469822"/>
        <a:ext cx="3639153" cy="2259544"/>
      </dsp:txXfrm>
    </dsp:sp>
    <dsp:sp modelId="{13394141-6003-490A-9693-C46AC1B0CA38}">
      <dsp:nvSpPr>
        <dsp:cNvPr id="0" name=""/>
        <dsp:cNvSpPr/>
      </dsp:nvSpPr>
      <dsp:spPr>
        <a:xfrm>
          <a:off x="5787826" y="550"/>
          <a:ext cx="3779749" cy="2400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5A5E-0774-4153-9434-4BA55BDFA43E}">
      <dsp:nvSpPr>
        <dsp:cNvPr id="0" name=""/>
        <dsp:cNvSpPr/>
      </dsp:nvSpPr>
      <dsp:spPr>
        <a:xfrm>
          <a:off x="6207798" y="399524"/>
          <a:ext cx="3779749" cy="240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Französisch ist </a:t>
          </a:r>
          <a:r>
            <a:rPr lang="de-DE" sz="2600" b="1" kern="1200" dirty="0">
              <a:latin typeface="Arial" panose="020B0604020202020204" pitchFamily="34" charset="0"/>
              <a:cs typeface="Arial" panose="020B0604020202020204" pitchFamily="34" charset="0"/>
            </a:rPr>
            <a:t>Brückensprache</a:t>
          </a: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 zu anderen romanischen Sprachen (Italienisch, Spanisch, Portugiesisch).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8096" y="469822"/>
        <a:ext cx="3639153" cy="2259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B2F3E-4125-443A-BACE-E42AA9E2ABD5}">
      <dsp:nvSpPr>
        <dsp:cNvPr id="0" name=""/>
        <dsp:cNvSpPr/>
      </dsp:nvSpPr>
      <dsp:spPr>
        <a:xfrm>
          <a:off x="0" y="8283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sz="3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Wochenstunden</a:t>
          </a:r>
          <a:endParaRPr lang="en-US" sz="3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07" y="126243"/>
        <a:ext cx="5042970" cy="802386"/>
      </dsp:txXfrm>
    </dsp:sp>
    <dsp:sp modelId="{8B58C9BA-0A7A-413C-956A-CCA297F2371E}">
      <dsp:nvSpPr>
        <dsp:cNvPr id="0" name=""/>
        <dsp:cNvSpPr/>
      </dsp:nvSpPr>
      <dsp:spPr>
        <a:xfrm>
          <a:off x="0" y="108147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1-2 Klassenarbeiten</a:t>
          </a:r>
        </a:p>
      </dsp:txBody>
      <dsp:txXfrm>
        <a:off x="43407" y="1124883"/>
        <a:ext cx="5042970" cy="802386"/>
      </dsp:txXfrm>
    </dsp:sp>
    <dsp:sp modelId="{DB08CA3E-8E65-40FA-8152-244DC767DB66}">
      <dsp:nvSpPr>
        <dsp:cNvPr id="0" name=""/>
        <dsp:cNvSpPr/>
      </dsp:nvSpPr>
      <dsp:spPr>
        <a:xfrm>
          <a:off x="0" y="208011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Vokabeltests</a:t>
          </a:r>
        </a:p>
      </dsp:txBody>
      <dsp:txXfrm>
        <a:off x="43407" y="2123523"/>
        <a:ext cx="5042970" cy="802386"/>
      </dsp:txXfrm>
    </dsp:sp>
    <dsp:sp modelId="{74006536-994B-4E59-BA63-58F9CC0DCE0E}">
      <dsp:nvSpPr>
        <dsp:cNvPr id="0" name=""/>
        <dsp:cNvSpPr/>
      </dsp:nvSpPr>
      <dsp:spPr>
        <a:xfrm>
          <a:off x="0" y="307875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</a:p>
      </dsp:txBody>
      <dsp:txXfrm>
        <a:off x="43407" y="3122163"/>
        <a:ext cx="5042970" cy="802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91E88-1BF8-4248-ADD5-3489B68ACED5}">
      <dsp:nvSpPr>
        <dsp:cNvPr id="0" name=""/>
        <dsp:cNvSpPr/>
      </dsp:nvSpPr>
      <dsp:spPr>
        <a:xfrm>
          <a:off x="0" y="24782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 Wochenstunden (2+1)</a:t>
          </a:r>
          <a:endParaRPr lang="en-US" sz="3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284377"/>
        <a:ext cx="5093254" cy="675694"/>
      </dsp:txXfrm>
    </dsp:sp>
    <dsp:sp modelId="{0FE8E812-F20E-4355-BE86-CAD39F0C7530}">
      <dsp:nvSpPr>
        <dsp:cNvPr id="0" name=""/>
        <dsp:cNvSpPr/>
      </dsp:nvSpPr>
      <dsp:spPr>
        <a:xfrm>
          <a:off x="0" y="108878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Klassenarbeiten</a:t>
          </a:r>
          <a:endParaRPr lang="en-US" sz="3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1125337"/>
        <a:ext cx="5093254" cy="675694"/>
      </dsp:txXfrm>
    </dsp:sp>
    <dsp:sp modelId="{8643070A-39F1-4CF9-8544-6371790EE4FC}">
      <dsp:nvSpPr>
        <dsp:cNvPr id="0" name=""/>
        <dsp:cNvSpPr/>
      </dsp:nvSpPr>
      <dsp:spPr>
        <a:xfrm>
          <a:off x="0" y="192974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Regelmäßige Vokabeltests</a:t>
          </a:r>
          <a:endParaRPr lang="en-US" sz="3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1966297"/>
        <a:ext cx="5093254" cy="675694"/>
      </dsp:txXfrm>
    </dsp:sp>
    <dsp:sp modelId="{C36F8C36-0754-4F0B-84F1-5BC6D2EC88A3}">
      <dsp:nvSpPr>
        <dsp:cNvPr id="0" name=""/>
        <dsp:cNvSpPr/>
      </dsp:nvSpPr>
      <dsp:spPr>
        <a:xfrm>
          <a:off x="0" y="277070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  <a:endParaRPr lang="en-US" sz="3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2807257"/>
        <a:ext cx="5093254" cy="67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E6E1-776F-4B49-A5AC-DE97C1A1D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F0E06E-2BDB-4B0A-A84A-2E25A59EB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EE92E-E359-4E49-852F-5164D15A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17A16B-7D5D-494C-B79B-3B9BC79C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8E7C09-50C5-4168-B40B-6A329E47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15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A1C2D-E660-44A3-9241-F77906F7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399DB3-3D1F-4530-AC4E-465DBA67B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D9D1D8-205F-4C30-B68E-ED7358D6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0E5B36-E36B-44FD-8E71-A44492A8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E9A53E-525A-454E-A24E-B442877B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8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90E8E0D-CED4-4F19-8678-A2C9CCBDE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E4FA27-FF4C-43DF-AA11-B5C760D58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77DCC9-AE7E-4552-B713-1DF50047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74B396-7472-4EB7-801B-D08170AF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02029E-54EB-4EAF-8501-AD007525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40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22D30-C932-46A7-BE49-C420DDE5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B838CD-1365-4630-85BF-7A0CE5D67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11137C-BA6B-44A0-8238-5635E91D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446ED-CBFF-45F2-B6D5-6BFFAB97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F508D3-4E64-4417-BD3A-7C6A376A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03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7797E-F231-4BFE-8E6E-D139104F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84638F-55B9-43B6-B70F-6A7A938B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0EF0D-71CC-4332-9B63-C3C32656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E884CA-17FD-47DB-8442-E5BC587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2D95A-1483-45D2-8F7F-76D86AEE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02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B0B30-98C5-4FF8-9BBE-752C9930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27701-69DA-47A0-90DF-604DA7F39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D3650D-8615-4C83-9BBB-1694E17AE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0219DB-CE0E-438B-AB9D-BBA80742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A7BD04-8651-4D93-A489-7E1B3ED9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C5A0EF-9967-4594-B274-69969DEA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82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C46EA-72DE-49CC-B73B-6A2E6806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748F2E-B0DC-4C92-93D0-D5D31A1D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79A176-048F-4BF8-AE28-9F2D48884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027925-48E9-4D71-B0D7-EF6047AA0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22EB30-4BE4-494A-8A7D-0897BBD1C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76D74A5-6077-4404-9E65-11D256EF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AD9E759-E307-42A8-A42B-8D475D00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478456-E1A9-4CE2-A395-6E93094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94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0A8EE-E51B-4701-9E4D-6F49F301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CFE529-9561-4ABC-B3C4-5153DD3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DAE6D3-8638-40EA-B726-A0F09832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DE1927-7375-4648-A527-7E2BF188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44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8E00B3-E4DC-4582-85DB-4755E3A0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6556E0-10B5-4B2E-B1FD-3B8D29BB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2E6E78-6DFB-4700-9CFB-9EFC1769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77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52001-1F39-4457-B365-0541DA5E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11B51C-A515-4718-8991-7BCF5078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6B9C2A-69CB-4384-8DF5-0034E90F5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EDA79B-0B67-424C-88E8-7EA4DD25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471A15-84E7-4980-BBAD-A0E346CA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BACB3A-01B8-4C3F-97B4-B3B07A61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52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21E93-E357-4128-BADD-7AA274B1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D27463-B2F6-460B-9354-5D1E26778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728516-6CC0-4464-862F-D62CB3D77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772158-FE86-47B5-956E-BF5BB0CF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6CBBE7-0AAA-49DE-B85D-784F879A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B20DB5-0651-4226-A5C7-4D7808CB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9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B693F2B-CE9A-4F2D-8EB4-5048F4FC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D30B3B-BC6D-4661-8A76-1C1F2983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41BE3-ED34-49FF-B0AB-9D8ADD7EA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EE4FE-C41E-45F1-A7B1-EBFABE1E71F8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29C3FF-892F-4A4C-AF78-0E5120BD5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D880A-4089-4DE4-802B-2D3DC0075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88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44308-E44A-4842-B538-279DE8A46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267" y="1405467"/>
            <a:ext cx="10134599" cy="2723061"/>
          </a:xfrm>
        </p:spPr>
        <p:txBody>
          <a:bodyPr>
            <a:noAutofit/>
          </a:bodyPr>
          <a:lstStyle/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Wahlpflichtfächer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Technik – Französisch - AES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F4B1CE4F-CEE9-42A0-A635-F29D89AF3C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93" y="4047839"/>
            <a:ext cx="4441572" cy="238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12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1B524-F1A5-4DCE-A58C-623EE7D3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3183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Realschulabschlussprüfung im Fach Technik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C5527D8-ECC7-4281-A201-588C9E4F63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696962"/>
              </p:ext>
            </p:extLst>
          </p:nvPr>
        </p:nvGraphicFramePr>
        <p:xfrm>
          <a:off x="838200" y="1825625"/>
          <a:ext cx="10515600" cy="385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63680028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6093411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92361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Mündliche Prüfung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Schriftliche Prüfung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2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6-9 Std. 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Umsetzung der Aufgabenstellung mit Microcontroller (Arduino Uno)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Herstellung eines Funktionsmodells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 Anschluss an die praktische Prüfung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Fragen zum Funktionsmodell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Änderungen am Funktionsmodell vornehmen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90 Min. 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Zentral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Siehe Inhalte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33039"/>
                  </a:ext>
                </a:extLst>
              </a:tr>
            </a:tbl>
          </a:graphicData>
        </a:graphic>
      </p:graphicFrame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C49169F3-D6B1-4BCF-AEBF-E023D33381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8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Wann kann / sollte ich Technik </a:t>
            </a:r>
            <a:b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wählen?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52FF18-1E70-4E09-8824-CE577C8B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746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du…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Interesse an einem handwerklichen / technischen Beruf hast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DE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 vor allem, wenn du an den Themen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Maschinen &amp; Mobilität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Elektronik &amp; Elektrotechnik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Bautechnik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Energieversorgung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Steuerung &amp; Regelung</a:t>
            </a:r>
          </a:p>
          <a:p>
            <a:pPr marL="457200" lvl="1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DE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interessiert bist. 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2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ge Marke Antwort - Kostenloses Bild auf Pixabay">
            <a:extLst>
              <a:ext uri="{FF2B5EF4-FFF2-40B4-BE49-F238E27FC236}">
                <a16:creationId xmlns:a16="http://schemas.microsoft.com/office/drawing/2014/main" id="{D932C957-6444-4E79-B38C-2EEC811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51" y="1720754"/>
            <a:ext cx="5164897" cy="3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21161FF-E1A5-49C5-8C94-BDA0E79664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9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7028-E5AF-4D31-A569-4BEFFAEB0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Französisch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06EC6B6-8005-46DC-A46F-BB2B98D66C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3635022"/>
            <a:ext cx="4441572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644EE8-DE57-43FA-991B-831BBDE5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459" y="3291893"/>
            <a:ext cx="3959203" cy="31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– warum?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8A4257-7AD7-4933-9172-CCDE706D1FF5}"/>
              </a:ext>
            </a:extLst>
          </p:cNvPr>
          <p:cNvSpPr txBox="1"/>
          <p:nvPr/>
        </p:nvSpPr>
        <p:spPr>
          <a:xfrm>
            <a:off x="1452283" y="2959870"/>
            <a:ext cx="959402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„Die Grenzen meiner Sprache bedeuten die Grenzen meiner Welt.“  </a:t>
            </a:r>
            <a:r>
              <a:rPr lang="de-DE" sz="2400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L. Wittgenstein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– warum?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C8209710-2646-44CB-9383-4EA5953B6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892029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676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– warum jetzt?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Inhaltsplatzhalter 3">
            <a:extLst>
              <a:ext uri="{FF2B5EF4-FFF2-40B4-BE49-F238E27FC236}">
                <a16:creationId xmlns:a16="http://schemas.microsoft.com/office/drawing/2014/main" id="{CEA194FD-1DA5-47E2-870E-63C7DC135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281404"/>
              </p:ext>
            </p:extLst>
          </p:nvPr>
        </p:nvGraphicFramePr>
        <p:xfrm>
          <a:off x="521208" y="2578608"/>
          <a:ext cx="11155680" cy="280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feld 19">
            <a:extLst>
              <a:ext uri="{FF2B5EF4-FFF2-40B4-BE49-F238E27FC236}">
                <a16:creationId xmlns:a16="http://schemas.microsoft.com/office/drawing/2014/main" id="{19A59850-9F03-4C11-9882-9CCA59D30A2F}"/>
              </a:ext>
            </a:extLst>
          </p:cNvPr>
          <p:cNvSpPr txBox="1"/>
          <p:nvPr/>
        </p:nvSpPr>
        <p:spPr>
          <a:xfrm>
            <a:off x="681318" y="5718227"/>
            <a:ext cx="108293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Gute Bildungs- und Berufschancen mit Französisch</a:t>
            </a:r>
          </a:p>
        </p:txBody>
      </p:sp>
    </p:spTree>
    <p:extLst>
      <p:ext uri="{BB962C8B-B14F-4D97-AF65-F5344CB8AC3E}">
        <p14:creationId xmlns:p14="http://schemas.microsoft.com/office/powerpoint/2010/main" val="33825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in Klasse 6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20" descr="Ein Bild, das Symbol, Grafiken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686950F6-415D-4274-B16B-49F4052E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1" y="2299390"/>
            <a:ext cx="5171865" cy="4072844"/>
          </a:xfrm>
          <a:prstGeom prst="rect">
            <a:avLst/>
          </a:prstGeom>
        </p:spPr>
      </p:pic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1FC88C91-8251-4606-88AC-2F92D7B0131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8363998"/>
              </p:ext>
            </p:extLst>
          </p:nvPr>
        </p:nvGraphicFramePr>
        <p:xfrm>
          <a:off x="6547104" y="2304288"/>
          <a:ext cx="5129784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826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ab Klasse 7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DFCA88DC-169A-481B-96FD-A335C733B99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546180"/>
              </p:ext>
            </p:extLst>
          </p:nvPr>
        </p:nvGraphicFramePr>
        <p:xfrm>
          <a:off x="521208" y="2578608"/>
          <a:ext cx="5166360" cy="376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nhaltsplatzhalter 5" descr="Ein Bild, das Symbol, Grafiken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E3BD2291-51D0-4A90-A7E2-BD6033831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57" y="2578100"/>
            <a:ext cx="4788137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in Klasse 10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5" descr="Ein Bild, das Symbol, Grafiken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CE62E14B-3314-467A-AFF2-5FAF70571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77" y="2619374"/>
            <a:ext cx="4207023" cy="3309938"/>
          </a:xfrm>
          <a:prstGeom prst="rect">
            <a:avLst/>
          </a:prstGeom>
        </p:spPr>
      </p:pic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A58A782D-2A1D-460F-8A61-E39084AD63AB}"/>
              </a:ext>
            </a:extLst>
          </p:cNvPr>
          <p:cNvSpPr txBox="1">
            <a:spLocks/>
          </p:cNvSpPr>
          <p:nvPr/>
        </p:nvSpPr>
        <p:spPr>
          <a:xfrm>
            <a:off x="886540" y="1451883"/>
            <a:ext cx="7343060" cy="4477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Prüfung:</a:t>
            </a:r>
          </a:p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Kommunikationsprüfung (10 Min.)</a:t>
            </a:r>
          </a:p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Schriftliche Prüfung</a:t>
            </a:r>
          </a:p>
          <a:p>
            <a:pPr lvl="1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Hörverstehen</a:t>
            </a:r>
          </a:p>
          <a:p>
            <a:pPr lvl="1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Leseverstehen</a:t>
            </a:r>
          </a:p>
          <a:p>
            <a:pPr lvl="1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Grammatik- und Vokabelaufgaben</a:t>
            </a:r>
          </a:p>
          <a:p>
            <a:pPr lvl="1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Textproduktion</a:t>
            </a:r>
          </a:p>
          <a:p>
            <a:pPr lvl="1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Mediation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9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2CC42-DB58-4B0D-B17F-363927CC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5EB31-2C9A-474E-8F7D-7A20055E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046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Vorstellung der Inhalte und Themen der Wahlpflichtfächer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Infos zur Leistungsfeststellung 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Infos zur Abschlussprüfung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Zusätzliche Angebote 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Entscheidungshilfen</a:t>
            </a:r>
          </a:p>
          <a:p>
            <a:endParaRPr lang="de-DE" b="1" dirty="0">
              <a:latin typeface="Comic Sans MS" panose="030F0702030302020204" pitchFamily="66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de-DE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de-DE" b="1" dirty="0">
              <a:latin typeface="Comic Sans MS" panose="030F0702030302020204" pitchFamily="66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16B413F-7045-4C25-91D4-395E5B4C52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2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Zusätzliche Angebote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27E9F65-939D-4BCC-A77B-C4543CA22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010021"/>
              </p:ext>
            </p:extLst>
          </p:nvPr>
        </p:nvGraphicFramePr>
        <p:xfrm>
          <a:off x="521208" y="3031863"/>
          <a:ext cx="11156949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983">
                  <a:extLst>
                    <a:ext uri="{9D8B030D-6E8A-4147-A177-3AD203B41FA5}">
                      <a16:colId xmlns:a16="http://schemas.microsoft.com/office/drawing/2014/main" val="4105222926"/>
                    </a:ext>
                  </a:extLst>
                </a:gridCol>
                <a:gridCol w="3718983">
                  <a:extLst>
                    <a:ext uri="{9D8B030D-6E8A-4147-A177-3AD203B41FA5}">
                      <a16:colId xmlns:a16="http://schemas.microsoft.com/office/drawing/2014/main" val="2423858739"/>
                    </a:ext>
                  </a:extLst>
                </a:gridCol>
                <a:gridCol w="3718983">
                  <a:extLst>
                    <a:ext uri="{9D8B030D-6E8A-4147-A177-3AD203B41FA5}">
                      <a16:colId xmlns:a16="http://schemas.microsoft.com/office/drawing/2014/main" val="525517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8615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Tagesausflug ins Elsass (Strasbourg, Colmar)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DELF</a:t>
                      </a:r>
                    </a:p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(internationales Sprachdiplom)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44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Studienfahrt Paris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15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Soll mein Kind Französisch wählen?</a:t>
            </a:r>
            <a:b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verbindliche Wahl von Klasse 6 bis 10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E2EFD32-1320-FFCD-AF3B-8691EB26E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0116" y="2388762"/>
            <a:ext cx="4316342" cy="32250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6061470-B41F-F986-4EB2-910DD95A4386}"/>
              </a:ext>
            </a:extLst>
          </p:cNvPr>
          <p:cNvSpPr txBox="1"/>
          <p:nvPr/>
        </p:nvSpPr>
        <p:spPr>
          <a:xfrm>
            <a:off x="8735479" y="4044166"/>
            <a:ext cx="26808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Interesse an der französischen Sprache und Kultur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D41C72-C362-CAD5-A8F3-DE7153A1F2A4}"/>
              </a:ext>
            </a:extLst>
          </p:cNvPr>
          <p:cNvSpPr txBox="1"/>
          <p:nvPr/>
        </p:nvSpPr>
        <p:spPr>
          <a:xfrm>
            <a:off x="8735479" y="2388762"/>
            <a:ext cx="227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Bierstadt"/>
              </a:rPr>
              <a:t>Gut in Deutsch und Englisch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F1C21B0-6AAB-20B3-A956-291AF1EFE397}"/>
              </a:ext>
            </a:extLst>
          </p:cNvPr>
          <p:cNvSpPr txBox="1"/>
          <p:nvPr/>
        </p:nvSpPr>
        <p:spPr>
          <a:xfrm>
            <a:off x="1015073" y="2279554"/>
            <a:ext cx="2221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Bierstadt"/>
              </a:rPr>
              <a:t>Bereitschaft zum</a:t>
            </a:r>
          </a:p>
          <a:p>
            <a:r>
              <a:rPr lang="de-DE" sz="2400" dirty="0">
                <a:solidFill>
                  <a:srgbClr val="000000"/>
                </a:solidFill>
                <a:latin typeface="Bierstadt"/>
              </a:rPr>
              <a:t>Vokabellernen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72A4395-7543-E4D8-B4D8-D3D5D7E6E79A}"/>
              </a:ext>
            </a:extLst>
          </p:cNvPr>
          <p:cNvSpPr txBox="1"/>
          <p:nvPr/>
        </p:nvSpPr>
        <p:spPr>
          <a:xfrm>
            <a:off x="1015073" y="4413497"/>
            <a:ext cx="2026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Bierstadt"/>
              </a:rPr>
              <a:t>Spaß an mündlicher Mitarbeit</a:t>
            </a:r>
          </a:p>
        </p:txBody>
      </p:sp>
    </p:spTree>
    <p:extLst>
      <p:ext uri="{BB962C8B-B14F-4D97-AF65-F5344CB8AC3E}">
        <p14:creationId xmlns:p14="http://schemas.microsoft.com/office/powerpoint/2010/main" val="347424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D4A432-6FD2-4C16-BA09-3953CBF19087}"/>
              </a:ext>
            </a:extLst>
          </p:cNvPr>
          <p:cNvSpPr txBox="1"/>
          <p:nvPr/>
        </p:nvSpPr>
        <p:spPr>
          <a:xfrm>
            <a:off x="7589788" y="1889545"/>
            <a:ext cx="4081295" cy="3806281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Merci pour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votre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attention 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31EEDA-715E-446D-9279-7949F340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0" r="-1" b="-1"/>
          <a:stretch>
            <a:fillRect/>
          </a:stretch>
        </p:blipFill>
        <p:spPr>
          <a:xfrm>
            <a:off x="517869" y="965741"/>
            <a:ext cx="6554050" cy="53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82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ge Marke Antwort - Kostenloses Bild auf Pixabay">
            <a:extLst>
              <a:ext uri="{FF2B5EF4-FFF2-40B4-BE49-F238E27FC236}">
                <a16:creationId xmlns:a16="http://schemas.microsoft.com/office/drawing/2014/main" id="{D932C957-6444-4E79-B38C-2EEC811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51" y="1720754"/>
            <a:ext cx="5164897" cy="3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21161FF-E1A5-49C5-8C94-BDA0E79664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96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7028-E5AF-4D31-A569-4BEFFAEB0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  <a:b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Alltagskultur, Ernährung, Soziales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06EC6B6-8005-46DC-A46F-BB2B98D66C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3635022"/>
            <a:ext cx="4441572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9FFCD8-C75D-427C-9A19-D29730E1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1"/>
          <a:stretch/>
        </p:blipFill>
        <p:spPr>
          <a:xfrm>
            <a:off x="8305544" y="3480230"/>
            <a:ext cx="3366503" cy="32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6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6E9BED4B-4EEA-488A-BA07-A9A57390DE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Interaktive Schaltfläche: Zum Anfang wechsel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C7B1D52-7571-48FF-80EC-AB5B64E6C63C}"/>
              </a:ext>
            </a:extLst>
          </p:cNvPr>
          <p:cNvSpPr/>
          <p:nvPr/>
        </p:nvSpPr>
        <p:spPr>
          <a:xfrm>
            <a:off x="11700769" y="6400799"/>
            <a:ext cx="381740" cy="363985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0C9CD1F-E0C8-4D96-B2D6-BEA0C3D58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60" t="16455" r="5950" b="29524"/>
          <a:stretch>
            <a:fillRect/>
          </a:stretch>
        </p:blipFill>
        <p:spPr>
          <a:xfrm>
            <a:off x="295293" y="1273973"/>
            <a:ext cx="11601413" cy="51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2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AA4489-968E-4599-938E-831773231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6" t="16455" r="49248" b="62585"/>
          <a:stretch>
            <a:fillRect/>
          </a:stretch>
        </p:blipFill>
        <p:spPr>
          <a:xfrm>
            <a:off x="578521" y="418040"/>
            <a:ext cx="6288031" cy="2629691"/>
          </a:xfrm>
          <a:prstGeom prst="rect">
            <a:avLst/>
          </a:prstGeom>
        </p:spPr>
      </p:pic>
      <p:pic>
        <p:nvPicPr>
          <p:cNvPr id="7" name="Grafik 6" descr="Ein Bild, das Schuhwerk, Mobiliar, Im Haus, Tisch enthält.&#10;&#10;KI-generierte Inhalte können fehlerhaft sein.">
            <a:extLst>
              <a:ext uri="{FF2B5EF4-FFF2-40B4-BE49-F238E27FC236}">
                <a16:creationId xmlns:a16="http://schemas.microsoft.com/office/drawing/2014/main" id="{A0D375B8-9FFC-4085-9D98-8DA62C92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092" b="28445"/>
          <a:stretch>
            <a:fillRect/>
          </a:stretch>
        </p:blipFill>
        <p:spPr>
          <a:xfrm>
            <a:off x="1765286" y="3328792"/>
            <a:ext cx="9780633" cy="2821488"/>
          </a:xfrm>
          <a:prstGeom prst="rect">
            <a:avLst/>
          </a:prstGeom>
        </p:spPr>
      </p:pic>
      <p:pic>
        <p:nvPicPr>
          <p:cNvPr id="2" name="Grafik 1" descr="Ein Bild, das Stoff enthält.&#10;&#10;KI-generierte Inhalte können fehlerhaft sein.">
            <a:extLst>
              <a:ext uri="{FF2B5EF4-FFF2-40B4-BE49-F238E27FC236}">
                <a16:creationId xmlns:a16="http://schemas.microsoft.com/office/drawing/2014/main" id="{0F10FB03-9DA7-C5E8-EEB7-665016D82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78133" y="713606"/>
            <a:ext cx="2667572" cy="20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Ein Bild, das Kleidung, Person, Schuhwerk, Im Haus enthält.&#10;&#10;KI-generierte Inhalte können fehlerhaft sein.">
            <a:extLst>
              <a:ext uri="{FF2B5EF4-FFF2-40B4-BE49-F238E27FC236}">
                <a16:creationId xmlns:a16="http://schemas.microsoft.com/office/drawing/2014/main" id="{AD9E4F68-B0F8-4DFC-8EE8-A91CEFBF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59265" y="857250"/>
            <a:ext cx="6858000" cy="5143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9F5255B-0AB5-43E1-B5C4-C1EF1734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71" t="17848" r="10382" b="63309"/>
          <a:stretch>
            <a:fillRect/>
          </a:stretch>
        </p:blipFill>
        <p:spPr>
          <a:xfrm>
            <a:off x="5739287" y="1579604"/>
            <a:ext cx="6215946" cy="24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1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Im Haus, Kleidung, Szene, Person enthält.&#10;&#10;KI-generierte Inhalte können fehlerhaft sein.">
            <a:extLst>
              <a:ext uri="{FF2B5EF4-FFF2-40B4-BE49-F238E27FC236}">
                <a16:creationId xmlns:a16="http://schemas.microsoft.com/office/drawing/2014/main" id="{11827A59-AF7D-4239-BB3C-8DC4F46B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249" r="4056" b="28660"/>
          <a:stretch>
            <a:fillRect/>
          </a:stretch>
        </p:blipFill>
        <p:spPr>
          <a:xfrm>
            <a:off x="295294" y="1389533"/>
            <a:ext cx="10943628" cy="28308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5D4D25-7932-4959-A49B-48E2D06725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60" t="43466" r="59549" b="29524"/>
          <a:stretch>
            <a:fillRect/>
          </a:stretch>
        </p:blipFill>
        <p:spPr>
          <a:xfrm>
            <a:off x="403412" y="4227698"/>
            <a:ext cx="4186517" cy="2585480"/>
          </a:xfrm>
          <a:prstGeom prst="rect">
            <a:avLst/>
          </a:prstGeom>
        </p:spPr>
      </p:pic>
      <p:pic>
        <p:nvPicPr>
          <p:cNvPr id="10" name="Grafik 9" descr="Ein Bild, das Statue, Kunst, Im Haus enthält.&#10;&#10;KI-generierte Inhalte können fehlerhaft sein.">
            <a:extLst>
              <a:ext uri="{FF2B5EF4-FFF2-40B4-BE49-F238E27FC236}">
                <a16:creationId xmlns:a16="http://schemas.microsoft.com/office/drawing/2014/main" id="{8F3A5612-4044-4A20-BDA2-E8F541397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55209" y="3834930"/>
            <a:ext cx="3247441" cy="24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696F01-1D66-4095-98CB-F7A69FD4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31" t="43466" r="33873" b="30975"/>
          <a:stretch>
            <a:fillRect/>
          </a:stretch>
        </p:blipFill>
        <p:spPr>
          <a:xfrm>
            <a:off x="3628752" y="3231035"/>
            <a:ext cx="4713970" cy="31972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40BD80-2E1D-492D-B65C-348222648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38" t="35375" r="39685" b="45977"/>
          <a:stretch>
            <a:fillRect/>
          </a:stretch>
        </p:blipFill>
        <p:spPr>
          <a:xfrm>
            <a:off x="3101773" y="231428"/>
            <a:ext cx="5767928" cy="27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7028-E5AF-4D31-A569-4BEFFAEB0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Technik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06EC6B6-8005-46DC-A46F-BB2B98D66C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93" y="3509963"/>
            <a:ext cx="4441572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2131DD-0271-4D90-9522-105CADBB84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588" y="3635022"/>
            <a:ext cx="1342148" cy="2605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11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C79FB9-E843-43B8-9FC8-18A89C636B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82" t="43466" r="5949" b="29524"/>
          <a:stretch>
            <a:fillRect/>
          </a:stretch>
        </p:blipFill>
        <p:spPr>
          <a:xfrm>
            <a:off x="7241739" y="4168337"/>
            <a:ext cx="4008967" cy="2638419"/>
          </a:xfrm>
          <a:prstGeom prst="rect">
            <a:avLst/>
          </a:prstGeom>
        </p:spPr>
      </p:pic>
      <p:cxnSp>
        <p:nvCxnSpPr>
          <p:cNvPr id="7" name="Gerade Verbindung 5">
            <a:extLst>
              <a:ext uri="{FF2B5EF4-FFF2-40B4-BE49-F238E27FC236}">
                <a16:creationId xmlns:a16="http://schemas.microsoft.com/office/drawing/2014/main" id="{EEA20620-714B-42B5-A004-3672FCBD9E98}"/>
              </a:ext>
            </a:extLst>
          </p:cNvPr>
          <p:cNvCxnSpPr>
            <a:cxnSpLocks/>
          </p:cNvCxnSpPr>
          <p:nvPr/>
        </p:nvCxnSpPr>
        <p:spPr>
          <a:xfrm>
            <a:off x="10370024" y="2735209"/>
            <a:ext cx="215989" cy="12643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0ED73F0-5B0D-4B94-A8A1-DD0B0B2C9F34}"/>
              </a:ext>
            </a:extLst>
          </p:cNvPr>
          <p:cNvCxnSpPr>
            <a:cxnSpLocks/>
          </p:cNvCxnSpPr>
          <p:nvPr/>
        </p:nvCxnSpPr>
        <p:spPr>
          <a:xfrm>
            <a:off x="4981921" y="6517408"/>
            <a:ext cx="216858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61515200-9B50-456B-AF61-76A21C9BDE8C}"/>
              </a:ext>
            </a:extLst>
          </p:cNvPr>
          <p:cNvSpPr txBox="1"/>
          <p:nvPr/>
        </p:nvSpPr>
        <p:spPr>
          <a:xfrm>
            <a:off x="3654161" y="1170737"/>
            <a:ext cx="333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Lebensmittelzubereitung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008D4F-8243-4F0A-89B0-1032E605FDA4}"/>
              </a:ext>
            </a:extLst>
          </p:cNvPr>
          <p:cNvSpPr txBox="1"/>
          <p:nvPr/>
        </p:nvSpPr>
        <p:spPr>
          <a:xfrm>
            <a:off x="769173" y="3355609"/>
            <a:ext cx="267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Ernährungsmodelle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F1AD6C-0BCB-484C-922D-0D1B768C19A8}"/>
              </a:ext>
            </a:extLst>
          </p:cNvPr>
          <p:cNvSpPr txBox="1"/>
          <p:nvPr/>
        </p:nvSpPr>
        <p:spPr>
          <a:xfrm>
            <a:off x="1148956" y="6317353"/>
            <a:ext cx="4827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Qualität von Lebensmitteln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4A2057-33F2-4DAF-952A-342FF2801E90}"/>
              </a:ext>
            </a:extLst>
          </p:cNvPr>
          <p:cNvSpPr txBox="1"/>
          <p:nvPr/>
        </p:nvSpPr>
        <p:spPr>
          <a:xfrm>
            <a:off x="7737644" y="1222037"/>
            <a:ext cx="359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Lebensmittelkennzeichnung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Die Ernährungspyramide: Eine für alle - BZfE">
            <a:extLst>
              <a:ext uri="{FF2B5EF4-FFF2-40B4-BE49-F238E27FC236}">
                <a16:creationId xmlns:a16="http://schemas.microsoft.com/office/drawing/2014/main" id="{E4B72A35-0E01-4C7A-AE0B-5C628A6F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" y="1927870"/>
            <a:ext cx="1457412" cy="1022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 descr="Fortbildungen zum Qualitätsfächer | Bundeszentrum für Ernährung (BZfE)">
            <a:extLst>
              <a:ext uri="{FF2B5EF4-FFF2-40B4-BE49-F238E27FC236}">
                <a16:creationId xmlns:a16="http://schemas.microsoft.com/office/drawing/2014/main" id="{23395D65-6454-4945-A17E-38CF5B14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56" y="5209872"/>
            <a:ext cx="2678263" cy="8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ährwertkennzeichnung: Lebensmittelverband Deutschland">
            <a:extLst>
              <a:ext uri="{FF2B5EF4-FFF2-40B4-BE49-F238E27FC236}">
                <a16:creationId xmlns:a16="http://schemas.microsoft.com/office/drawing/2014/main" id="{8C93E489-E1A3-4547-80C4-E11BC974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12" y="1692739"/>
            <a:ext cx="2487537" cy="129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Gerade Verbindung 35">
            <a:extLst>
              <a:ext uri="{FF2B5EF4-FFF2-40B4-BE49-F238E27FC236}">
                <a16:creationId xmlns:a16="http://schemas.microsoft.com/office/drawing/2014/main" id="{6F00C2EF-27FD-4D28-B33D-349CA34496F9}"/>
              </a:ext>
            </a:extLst>
          </p:cNvPr>
          <p:cNvCxnSpPr>
            <a:cxnSpLocks/>
          </p:cNvCxnSpPr>
          <p:nvPr/>
        </p:nvCxnSpPr>
        <p:spPr>
          <a:xfrm flipH="1" flipV="1">
            <a:off x="7271763" y="4701496"/>
            <a:ext cx="730160" cy="20712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Gerade Verbindung 6">
            <a:extLst>
              <a:ext uri="{FF2B5EF4-FFF2-40B4-BE49-F238E27FC236}">
                <a16:creationId xmlns:a16="http://schemas.microsoft.com/office/drawing/2014/main" id="{26AFB09D-7AE7-4CA1-B251-ED0D022936B5}"/>
              </a:ext>
            </a:extLst>
          </p:cNvPr>
          <p:cNvCxnSpPr>
            <a:cxnSpLocks/>
          </p:cNvCxnSpPr>
          <p:nvPr/>
        </p:nvCxnSpPr>
        <p:spPr>
          <a:xfrm>
            <a:off x="6163705" y="2970468"/>
            <a:ext cx="1618919" cy="119799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Grafik 1" descr="Ein Bild, das Im Haus, Wand, Regal, Möbel enthält.&#10;&#10;KI-generierte Inhalte können fehlerhaft sein.">
            <a:extLst>
              <a:ext uri="{FF2B5EF4-FFF2-40B4-BE49-F238E27FC236}">
                <a16:creationId xmlns:a16="http://schemas.microsoft.com/office/drawing/2014/main" id="{4CD821AD-5FF3-AE3B-CF2B-8F645F901B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155"/>
          <a:stretch>
            <a:fillRect/>
          </a:stretch>
        </p:blipFill>
        <p:spPr>
          <a:xfrm rot="5400000">
            <a:off x="3639346" y="1418472"/>
            <a:ext cx="2929678" cy="33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EA24479-C943-4E38-960A-7CD1AF4CAD72}"/>
              </a:ext>
            </a:extLst>
          </p:cNvPr>
          <p:cNvSpPr txBox="1"/>
          <p:nvPr/>
        </p:nvSpPr>
        <p:spPr>
          <a:xfrm>
            <a:off x="676405" y="1770137"/>
            <a:ext cx="67390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:  ab Klasse 6 (2 Stunden)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-Klasse 7 (3 Stunden)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-Klasse 8 (3 Stunden) 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-Klasse 9 (3 Stunden)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RS: Klasse 10 (3 bzw. 4 Stunden)</a:t>
            </a:r>
          </a:p>
          <a:p>
            <a:endParaRPr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4155C84-0F41-4AD3-A1EE-BD279923B4D4}"/>
              </a:ext>
            </a:extLst>
          </p:cNvPr>
          <p:cNvSpPr txBox="1"/>
          <p:nvPr/>
        </p:nvSpPr>
        <p:spPr>
          <a:xfrm>
            <a:off x="6771190" y="3323314"/>
            <a:ext cx="4994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verbindlich bis zum Abschluss!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F893AF04-238F-428D-B1C7-45160A95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Die Schullaufbahn mit AES</a:t>
            </a:r>
          </a:p>
        </p:txBody>
      </p:sp>
    </p:spTree>
    <p:extLst>
      <p:ext uri="{BB962C8B-B14F-4D97-AF65-F5344CB8AC3E}">
        <p14:creationId xmlns:p14="http://schemas.microsoft.com/office/powerpoint/2010/main" val="2852459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F893AF04-238F-428D-B1C7-45160A95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Leistungsnachweise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323667-4B21-4BE5-8C27-5F70FBC938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31" t="47822" r="50000" b="28529"/>
          <a:stretch>
            <a:fillRect/>
          </a:stretch>
        </p:blipFill>
        <p:spPr>
          <a:xfrm>
            <a:off x="7152362" y="2284475"/>
            <a:ext cx="3670126" cy="3331165"/>
          </a:xfrm>
          <a:prstGeom prst="rect">
            <a:avLst/>
          </a:prstGeom>
        </p:spPr>
      </p:pic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D00C95ED-D32D-4274-8B0E-7D292F56297A}"/>
              </a:ext>
            </a:extLst>
          </p:cNvPr>
          <p:cNvSpPr/>
          <p:nvPr/>
        </p:nvSpPr>
        <p:spPr>
          <a:xfrm>
            <a:off x="2425875" y="1853852"/>
            <a:ext cx="4463440" cy="38682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Klassenarbeiten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Praxisnote (Notenkochen)</a:t>
            </a: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Werkstücke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Referate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Ordner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Präsentationen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Projekte </a:t>
            </a:r>
            <a:endParaRPr lang="de-D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05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98D14FC-59DC-8E23-1C98-748415950940}"/>
              </a:ext>
            </a:extLst>
          </p:cNvPr>
          <p:cNvSpPr txBox="1"/>
          <p:nvPr/>
        </p:nvSpPr>
        <p:spPr>
          <a:xfrm>
            <a:off x="676405" y="551145"/>
            <a:ext cx="9319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Projektprüfung Klasse 9 (Werkrealschule)</a:t>
            </a:r>
          </a:p>
        </p:txBody>
      </p:sp>
      <p:pic>
        <p:nvPicPr>
          <p:cNvPr id="6" name="Grafik 5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95DF2C3D-38F6-4752-8729-D84301558C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7280B69-2323-3B5C-0690-A015AF967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543626"/>
              </p:ext>
            </p:extLst>
          </p:nvPr>
        </p:nvGraphicFramePr>
        <p:xfrm>
          <a:off x="838200" y="2227643"/>
          <a:ext cx="10515600" cy="2814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368002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60934118"/>
                    </a:ext>
                  </a:extLst>
                </a:gridCol>
              </a:tblGrid>
              <a:tr h="4255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Praktische Prüfung</a:t>
                      </a:r>
                      <a:endParaRPr lang="de-DE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Mündliche Prüfung</a:t>
                      </a:r>
                      <a:endParaRPr lang="de-DE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28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6-9 Unterrichtsstunden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Kochpraxis (Kochen und Backen)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 Anschluss an die praktische Prüfung: 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Fragen zur Nahrungszubereitung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Fragen zu den Themen der Klassen 7-9, orientiert am Qualitätsfächer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33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65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D861F-BFC9-A3DD-0212-0169BFDE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B2D2E9F7-C9C2-9976-6DBB-F455114B2677}"/>
              </a:ext>
            </a:extLst>
          </p:cNvPr>
          <p:cNvSpPr txBox="1"/>
          <p:nvPr/>
        </p:nvSpPr>
        <p:spPr>
          <a:xfrm>
            <a:off x="5814646" y="2966720"/>
            <a:ext cx="4215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2"/>
                </a:solidFill>
              </a:rPr>
              <a:t>Pflicht- und </a:t>
            </a:r>
            <a:r>
              <a:rPr lang="de-DE" sz="3600" dirty="0" err="1">
                <a:solidFill>
                  <a:schemeClr val="accent2"/>
                </a:solidFill>
              </a:rPr>
              <a:t>Wahlteil</a:t>
            </a:r>
            <a:endParaRPr lang="de-DE" sz="3600" dirty="0">
              <a:solidFill>
                <a:schemeClr val="accent2"/>
              </a:solidFill>
            </a:endParaRPr>
          </a:p>
        </p:txBody>
      </p:sp>
      <p:graphicFrame>
        <p:nvGraphicFramePr>
          <p:cNvPr id="14" name="Tabelle 14">
            <a:extLst>
              <a:ext uri="{FF2B5EF4-FFF2-40B4-BE49-F238E27FC236}">
                <a16:creationId xmlns:a16="http://schemas.microsoft.com/office/drawing/2014/main" id="{4D6A23CB-306D-E275-EF1A-9C9D1577D2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0121" y="1473518"/>
          <a:ext cx="10429050" cy="45188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5687">
                  <a:extLst>
                    <a:ext uri="{9D8B030D-6E8A-4147-A177-3AD203B41FA5}">
                      <a16:colId xmlns:a16="http://schemas.microsoft.com/office/drawing/2014/main" val="4032307565"/>
                    </a:ext>
                  </a:extLst>
                </a:gridCol>
                <a:gridCol w="3730752">
                  <a:extLst>
                    <a:ext uri="{9D8B030D-6E8A-4147-A177-3AD203B41FA5}">
                      <a16:colId xmlns:a16="http://schemas.microsoft.com/office/drawing/2014/main" val="108958963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621032748"/>
                    </a:ext>
                  </a:extLst>
                </a:gridCol>
                <a:gridCol w="2189971">
                  <a:extLst>
                    <a:ext uri="{9D8B030D-6E8A-4147-A177-3AD203B41FA5}">
                      <a16:colId xmlns:a16="http://schemas.microsoft.com/office/drawing/2014/main" val="12970014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Prüfungsfächer schriftliche Prüfung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31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Hauptschulabschluss-prüfung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Werkrealschulabschlussprüfung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Realschulabschlussprüfung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08871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M,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M, 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M, 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63133"/>
                  </a:ext>
                </a:extLst>
              </a:tr>
              <a:tr h="164357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Wahlpflichtfach </a:t>
                      </a:r>
                    </a:p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(Technik oder AES)</a:t>
                      </a:r>
                    </a:p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Schriftliche Prüfung 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Minuten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 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6-9 Unterrichtsstunden mit anschließendem 15-minütigem Prüfungsgespräch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Wahlpflichtfach </a:t>
                      </a:r>
                    </a:p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(Technik, AES, 2.Fremdsprache)</a:t>
                      </a:r>
                    </a:p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Schriftliche Prüfung 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Minuten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621139"/>
                  </a:ext>
                </a:extLst>
              </a:tr>
              <a:tr h="73895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Französisch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Kommunikations-prüfung (10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 / 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 </a:t>
                      </a:r>
                    </a:p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6-9 Unterrichtsstunden mit anschließendem 15-minütigem Prüfungsgespräch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80031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58EAECBB-CB7E-EFB9-924D-A0C34A556BCD}"/>
              </a:ext>
            </a:extLst>
          </p:cNvPr>
          <p:cNvSpPr txBox="1"/>
          <p:nvPr/>
        </p:nvSpPr>
        <p:spPr>
          <a:xfrm>
            <a:off x="676405" y="551145"/>
            <a:ext cx="931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Abschlussprüfung in Klasse 10</a:t>
            </a:r>
          </a:p>
        </p:txBody>
      </p:sp>
      <p:pic>
        <p:nvPicPr>
          <p:cNvPr id="6" name="Grafik 5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A2CCE31E-DCC5-2148-65BD-2420C8B680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148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C12B8-8C67-4848-89FC-89A5541C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658"/>
            <a:ext cx="9310728" cy="605425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Das Fach </a:t>
            </a:r>
            <a:r>
              <a:rPr lang="de-D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passt zu dir, wenn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E36A44-001E-4B26-A1F9-528CECDB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4260"/>
            <a:ext cx="10470830" cy="47970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…dich die theoretischen Inhalte interessieren.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…du nicht nur mit 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dem Kopf,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sondern auch mit den Händen arbeiten willst. 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lernen möchtest, wie man mit Textilien arbeitet und näht.)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dich dafür interessierst, wie man Mahlzeiten zubereitet.)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bereit bist, alle Mahlzeiten, die wir kochen zu probieren.) 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keine Lebensmittelallergie wie Zöliakie hast. Laktose und andere Unverträglichkeiten können berücksichtigt werden!)</a:t>
            </a:r>
          </a:p>
          <a:p>
            <a:pPr marL="0" indent="0">
              <a:buNone/>
            </a:pP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…in der Gruppe arbeiten kannst.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3726BDC-39C5-42BC-952F-2495F24FF1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205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ge Marke Antwort - Kostenloses Bild auf Pixabay">
            <a:extLst>
              <a:ext uri="{FF2B5EF4-FFF2-40B4-BE49-F238E27FC236}">
                <a16:creationId xmlns:a16="http://schemas.microsoft.com/office/drawing/2014/main" id="{D932C957-6444-4E79-B38C-2EEC811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51" y="1720754"/>
            <a:ext cx="5164897" cy="3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21161FF-E1A5-49C5-8C94-BDA0E79664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870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AC9CE-3A1A-42A7-9AEE-FFD516BFA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6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85669A-1164-4A0B-A5F6-2889DB7D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19" y="4575696"/>
            <a:ext cx="1415562" cy="1415562"/>
          </a:xfrm>
          <a:prstGeom prst="rect">
            <a:avLst/>
          </a:prstGeom>
        </p:spPr>
      </p:pic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C14D108D-1B08-451F-BC44-7FDD2445D2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40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2CC42-DB58-4B0D-B17F-363927CC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5EB31-2C9A-474E-8F7D-7A20055E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Inhalte &amp; Themen Klasse 6-10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Klassenarbeiten / Praktische Arbeiten / Benotung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Leistungsfeststellung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Prüfung im Fach Technik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Wann kann / sollte ich Technik wählen?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16B413F-7045-4C25-91D4-395E5B4C52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8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11B923B-EACE-48C6-986A-2B5C643A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Inhalte &amp; Themen Klasse 6-10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5317B39D-4949-42A1-A7D2-C300429C91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0489724-B202-40F9-9D3B-9092011BF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87724"/>
              </p:ext>
            </p:extLst>
          </p:nvPr>
        </p:nvGraphicFramePr>
        <p:xfrm>
          <a:off x="0" y="1451884"/>
          <a:ext cx="12191995" cy="534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399">
                  <a:extLst>
                    <a:ext uri="{9D8B030D-6E8A-4147-A177-3AD203B41FA5}">
                      <a16:colId xmlns:a16="http://schemas.microsoft.com/office/drawing/2014/main" val="2865920206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4044614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342424121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545161994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4219398099"/>
                    </a:ext>
                  </a:extLst>
                </a:gridCol>
              </a:tblGrid>
              <a:tr h="410026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23177"/>
                  </a:ext>
                </a:extLst>
              </a:tr>
              <a:tr h="493333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Sicherheit im Technikraum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Bohrmaschinenführerschein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Werkzeugkunde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Werkstoffkunde (Holz, Metall, Kunststoff)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Holz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Technisches Zeichnen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Maschinen &amp; Mobilität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endParaRPr lang="de-D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Bautechnik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 &amp; Kunststoff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Energieversorgung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endParaRPr lang="de-D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Elektrotechnik &amp; Elektronik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Energieversorgung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Steuerung &amp; Regelung (Teil1)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endParaRPr lang="de-D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Steuerung und Regelung (Teil 2)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Prüfungsvor-bereitung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Wiederholungen </a:t>
                      </a: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endParaRPr lang="de-D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19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627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3E580-18C8-44EC-85B5-359CA1E0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Klassenarbeiten / Praktische </a:t>
            </a:r>
            <a:b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Arbeiten / Benotung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A0A35B-D337-4E7C-9FAE-9DFA3E49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9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Je Schuljahr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Min. 2 Klassenarbeiten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Min. 2 Praktische Arbeiten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Ggf. Test(s)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Inhaltsplatzhalter 5">
            <a:extLst>
              <a:ext uri="{FF2B5EF4-FFF2-40B4-BE49-F238E27FC236}">
                <a16:creationId xmlns:a16="http://schemas.microsoft.com/office/drawing/2014/main" id="{AF90DA06-23E8-4B69-831A-7C670F5DE7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432934"/>
              </p:ext>
            </p:extLst>
          </p:nvPr>
        </p:nvGraphicFramePr>
        <p:xfrm>
          <a:off x="5457825" y="1825625"/>
          <a:ext cx="6648450" cy="491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780E670A-ECFA-4A58-9623-9E4A23BFD5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1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3E580-18C8-44EC-85B5-359CA1E0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Leistungsfeststellung - </a:t>
            </a:r>
            <a:b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Hauptschulabschluss 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780E670A-ECFA-4A58-9623-9E4A23BFD5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06" y="0"/>
            <a:ext cx="2770094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48CD589-5FFF-44BC-A78B-0C82EB0F4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671152"/>
              </p:ext>
            </p:extLst>
          </p:nvPr>
        </p:nvGraphicFramePr>
        <p:xfrm>
          <a:off x="2554942" y="2438003"/>
          <a:ext cx="6866964" cy="1496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482">
                  <a:extLst>
                    <a:ext uri="{9D8B030D-6E8A-4147-A177-3AD203B41FA5}">
                      <a16:colId xmlns:a16="http://schemas.microsoft.com/office/drawing/2014/main" val="2865920206"/>
                    </a:ext>
                  </a:extLst>
                </a:gridCol>
                <a:gridCol w="3433482">
                  <a:extLst>
                    <a:ext uri="{9D8B030D-6E8A-4147-A177-3AD203B41FA5}">
                      <a16:colId xmlns:a16="http://schemas.microsoft.com/office/drawing/2014/main" val="340446147"/>
                    </a:ext>
                  </a:extLst>
                </a:gridCol>
              </a:tblGrid>
              <a:tr h="19499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Jahresleistung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Prüfungsleistung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23177"/>
                  </a:ext>
                </a:extLst>
              </a:tr>
              <a:tr h="11305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19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78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86EB5-AC51-3AD6-DC67-9B0BBF26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D13BD8-9C65-C0A2-A3A0-72102F1D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19087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Hauptschulabschlussprüfung im Fach Technik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297FC31-3D6D-E908-4214-A6D988F96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260187"/>
              </p:ext>
            </p:extLst>
          </p:nvPr>
        </p:nvGraphicFramePr>
        <p:xfrm>
          <a:off x="838199" y="1825625"/>
          <a:ext cx="10515600" cy="275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368002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60934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Mündliche Prüfung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2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6-9 Std. 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Umsetzung einer Aufgabenstellung aus dem Themenbereich Elektrotechnik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Herstellung eines Funktionsmodells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 Anschluss an die praktische Prüfung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Fragen zum Funktionsmodell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Fragen zu den Themen der Klassen 7-9, orientiert am Funktionsmodell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33039"/>
                  </a:ext>
                </a:extLst>
              </a:tr>
            </a:tbl>
          </a:graphicData>
        </a:graphic>
      </p:graphicFrame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3B1CFBB9-533C-B366-1698-69BE7783ED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3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CF4D-BBF1-A3FA-9C06-79835F111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B4A2C-FC70-EB4E-94D8-074475CF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Leistungsfeststellung - Realschulabschluss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619D9565-E73C-E3E7-4AFA-65BD72A1BA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06" y="0"/>
            <a:ext cx="2770094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A31B51D6-4BED-0F74-A8C0-37DB85F7804A}"/>
              </a:ext>
            </a:extLst>
          </p:cNvPr>
          <p:cNvGraphicFramePr>
            <a:graphicFrameLocks noGrp="1"/>
          </p:cNvGraphicFramePr>
          <p:nvPr/>
        </p:nvGraphicFramePr>
        <p:xfrm>
          <a:off x="2554942" y="2438003"/>
          <a:ext cx="6866964" cy="2486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482">
                  <a:extLst>
                    <a:ext uri="{9D8B030D-6E8A-4147-A177-3AD203B41FA5}">
                      <a16:colId xmlns:a16="http://schemas.microsoft.com/office/drawing/2014/main" val="2865920206"/>
                    </a:ext>
                  </a:extLst>
                </a:gridCol>
                <a:gridCol w="3433482">
                  <a:extLst>
                    <a:ext uri="{9D8B030D-6E8A-4147-A177-3AD203B41FA5}">
                      <a16:colId xmlns:a16="http://schemas.microsoft.com/office/drawing/2014/main" val="340446147"/>
                    </a:ext>
                  </a:extLst>
                </a:gridCol>
              </a:tblGrid>
              <a:tr h="282239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Jahresleistung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Prüfungsleistung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23177"/>
                  </a:ext>
                </a:extLst>
              </a:tr>
              <a:tr h="212070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(schriftlich 3-fach)</a:t>
                      </a:r>
                    </a:p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(praktisch + mündlich 2-fach)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19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20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Microsoft Office PowerPoint</Application>
  <PresentationFormat>Breitbild</PresentationFormat>
  <Paragraphs>213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Yu Gothic UI Semibold</vt:lpstr>
      <vt:lpstr>Arial</vt:lpstr>
      <vt:lpstr>Bierstadt</vt:lpstr>
      <vt:lpstr>Calibri</vt:lpstr>
      <vt:lpstr>Calibri Light</vt:lpstr>
      <vt:lpstr>Comic Sans MS</vt:lpstr>
      <vt:lpstr>Wingdings</vt:lpstr>
      <vt:lpstr>Office</vt:lpstr>
      <vt:lpstr>Wahlpflichtfächer  Technik – Französisch - AES</vt:lpstr>
      <vt:lpstr>AGENDA</vt:lpstr>
      <vt:lpstr>Technik</vt:lpstr>
      <vt:lpstr>AGENDA</vt:lpstr>
      <vt:lpstr>Inhalte &amp; Themen Klasse 6-10</vt:lpstr>
      <vt:lpstr>Klassenarbeiten / Praktische  Arbeiten / Benotung</vt:lpstr>
      <vt:lpstr>Leistungsfeststellung -  Hauptschulabschluss </vt:lpstr>
      <vt:lpstr>Hauptschulabschlussprüfung im Fach Technik</vt:lpstr>
      <vt:lpstr>Leistungsfeststellung - Realschulabschluss</vt:lpstr>
      <vt:lpstr>Realschulabschlussprüfung im Fach Technik</vt:lpstr>
      <vt:lpstr>Wann kann / sollte ich Technik  wählen?</vt:lpstr>
      <vt:lpstr>PowerPoint-Präsentation</vt:lpstr>
      <vt:lpstr>Französisch</vt:lpstr>
      <vt:lpstr>Französisch – warum?</vt:lpstr>
      <vt:lpstr>Französisch – warum?</vt:lpstr>
      <vt:lpstr>Französisch – warum jetzt?</vt:lpstr>
      <vt:lpstr>Französisch in Klasse 6</vt:lpstr>
      <vt:lpstr>Französisch ab Klasse 7</vt:lpstr>
      <vt:lpstr>Französisch in Klasse 10</vt:lpstr>
      <vt:lpstr>Zusätzliche Angebote</vt:lpstr>
      <vt:lpstr>Soll mein Kind Französisch wählen?  verbindliche Wahl von Klasse 6 bis 10</vt:lpstr>
      <vt:lpstr>PowerPoint-Präsentation</vt:lpstr>
      <vt:lpstr>PowerPoint-Präsentation</vt:lpstr>
      <vt:lpstr>AES Alltagskultur, Ernährung, Soziales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Schullaufbahn mit AES</vt:lpstr>
      <vt:lpstr>Leistungsnachweise</vt:lpstr>
      <vt:lpstr>PowerPoint-Präsentation</vt:lpstr>
      <vt:lpstr>PowerPoint-Präsentation</vt:lpstr>
      <vt:lpstr> Das Fach AES passt zu dir, wenn …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der Wahlpflichtfächer Technik – Französisch - AES</dc:title>
  <dc:creator>Manuel Danielzik</dc:creator>
  <cp:lastModifiedBy>Tobias Schick</cp:lastModifiedBy>
  <cp:revision>22</cp:revision>
  <dcterms:created xsi:type="dcterms:W3CDTF">2025-06-05T09:10:27Z</dcterms:created>
  <dcterms:modified xsi:type="dcterms:W3CDTF">2026-05-07T14:58:24Z</dcterms:modified>
</cp:coreProperties>
</file>